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sldIdLst>
    <p:sldId id="257" r:id="rId2"/>
    <p:sldId id="258" r:id="rId3"/>
    <p:sldId id="259" r:id="rId4"/>
    <p:sldId id="260" r:id="rId5"/>
    <p:sldId id="266" r:id="rId6"/>
    <p:sldId id="261" r:id="rId7"/>
    <p:sldId id="268" r:id="rId8"/>
    <p:sldId id="267" r:id="rId9"/>
    <p:sldId id="269" r:id="rId10"/>
    <p:sldId id="270"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5" d="100"/>
          <a:sy n="95" d="100"/>
        </p:scale>
        <p:origin x="10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901B02-5CF9-4583-9AEF-6D5DAB426F9B}" type="doc">
      <dgm:prSet loTypeId="urn:microsoft.com/office/officeart/2008/layout/HexagonCluster" loCatId="picture" qsTypeId="urn:microsoft.com/office/officeart/2005/8/quickstyle/simple1" qsCatId="simple" csTypeId="urn:microsoft.com/office/officeart/2005/8/colors/accent1_2" csCatId="accent1" phldr="1"/>
      <dgm:spPr/>
      <dgm:t>
        <a:bodyPr/>
        <a:lstStyle/>
        <a:p>
          <a:endParaRPr lang="en-US"/>
        </a:p>
      </dgm:t>
    </dgm:pt>
    <dgm:pt modelId="{3E23DFDE-9CE3-48B7-A67B-EF257CB654A8}">
      <dgm:prSet phldrT="[Text]"/>
      <dgm:spPr/>
      <dgm:t>
        <a:bodyPr/>
        <a:lstStyle/>
        <a:p>
          <a:r>
            <a:rPr lang="en-US" dirty="0"/>
            <a:t>John</a:t>
          </a:r>
        </a:p>
      </dgm:t>
    </dgm:pt>
    <dgm:pt modelId="{D89FCB25-27F5-4487-8A46-F05B7F9ABCC0}" type="parTrans" cxnId="{07E250D1-DAA7-4157-9AB0-F15790377B13}">
      <dgm:prSet/>
      <dgm:spPr/>
      <dgm:t>
        <a:bodyPr/>
        <a:lstStyle/>
        <a:p>
          <a:endParaRPr lang="en-US"/>
        </a:p>
      </dgm:t>
    </dgm:pt>
    <dgm:pt modelId="{2DAF5790-0BF0-4FDA-BA18-CA4D3FBFC834}" type="sibTrans" cxnId="{07E250D1-DAA7-4157-9AB0-F15790377B13}">
      <dgm:prSet/>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8000" b="-8000"/>
          </a:stretch>
        </a:blipFill>
      </dgm:spPr>
      <dgm:t>
        <a:bodyPr/>
        <a:lstStyle/>
        <a:p>
          <a:endParaRPr lang="en-US"/>
        </a:p>
      </dgm:t>
      <dgm:extLst>
        <a:ext uri="{E40237B7-FDA0-4F09-8148-C483321AD2D9}">
          <dgm14:cNvPr xmlns:dgm14="http://schemas.microsoft.com/office/drawing/2010/diagram" id="0" name="" descr="Person with idea with solid fill"/>
        </a:ext>
      </dgm:extLst>
    </dgm:pt>
    <dgm:pt modelId="{58303F0E-BD28-465B-BFF4-14127A584DAF}">
      <dgm:prSet phldrT="[Text]"/>
      <dgm:spPr/>
      <dgm:t>
        <a:bodyPr/>
        <a:lstStyle/>
        <a:p>
          <a:r>
            <a:rPr lang="en-US" dirty="0"/>
            <a:t>Mary</a:t>
          </a:r>
        </a:p>
      </dgm:t>
    </dgm:pt>
    <dgm:pt modelId="{1331F2AD-EF05-49D4-8A3D-8C612EEF584D}" type="parTrans" cxnId="{5C65EF71-78A6-42A9-B491-74F1136ECAF7}">
      <dgm:prSet/>
      <dgm:spPr/>
      <dgm:t>
        <a:bodyPr/>
        <a:lstStyle/>
        <a:p>
          <a:endParaRPr lang="en-US"/>
        </a:p>
      </dgm:t>
    </dgm:pt>
    <dgm:pt modelId="{12D98B15-0274-49CE-A44C-0C40593B8514}" type="sibTrans" cxnId="{5C65EF71-78A6-42A9-B491-74F1136ECAF7}">
      <dgm:prSet/>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8000" b="-8000"/>
          </a:stretch>
        </a:blipFill>
      </dgm:spPr>
      <dgm:t>
        <a:bodyPr/>
        <a:lstStyle/>
        <a:p>
          <a:endParaRPr lang="en-US"/>
        </a:p>
      </dgm:t>
      <dgm:extLst>
        <a:ext uri="{E40237B7-FDA0-4F09-8148-C483321AD2D9}">
          <dgm14:cNvPr xmlns:dgm14="http://schemas.microsoft.com/office/drawing/2010/diagram" id="0" name="" descr="Address Book with solid fill"/>
        </a:ext>
      </dgm:extLst>
    </dgm:pt>
    <dgm:pt modelId="{C20BCAD0-66E9-44AA-8560-15AEB864C5D3}">
      <dgm:prSet phldrT="[Text]"/>
      <dgm:spPr/>
      <dgm:t>
        <a:bodyPr/>
        <a:lstStyle/>
        <a:p>
          <a:r>
            <a:rPr lang="en-US" dirty="0"/>
            <a:t>Bill</a:t>
          </a:r>
        </a:p>
      </dgm:t>
    </dgm:pt>
    <dgm:pt modelId="{83820833-269C-4EAD-AAE5-FE4A34C09435}" type="parTrans" cxnId="{441CC588-01F0-477F-A84F-6D735126169B}">
      <dgm:prSet/>
      <dgm:spPr/>
      <dgm:t>
        <a:bodyPr/>
        <a:lstStyle/>
        <a:p>
          <a:endParaRPr lang="en-US"/>
        </a:p>
      </dgm:t>
    </dgm:pt>
    <dgm:pt modelId="{B769026B-B15A-422C-8DA6-9F9DA9073197}" type="sibTrans" cxnId="{441CC588-01F0-477F-A84F-6D735126169B}">
      <dgm:prSet/>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8000" b="-8000"/>
          </a:stretch>
        </a:blipFill>
      </dgm:spPr>
      <dgm:t>
        <a:bodyPr/>
        <a:lstStyle/>
        <a:p>
          <a:endParaRPr lang="en-US"/>
        </a:p>
      </dgm:t>
      <dgm:extLst>
        <a:ext uri="{E40237B7-FDA0-4F09-8148-C483321AD2D9}">
          <dgm14:cNvPr xmlns:dgm14="http://schemas.microsoft.com/office/drawing/2010/diagram" id="0" name="" descr="Address Book with solid fill"/>
        </a:ext>
      </dgm:extLst>
    </dgm:pt>
    <dgm:pt modelId="{E7CC631A-FB68-45DA-BC80-D5998C7F16A3}" type="pres">
      <dgm:prSet presAssocID="{1A901B02-5CF9-4583-9AEF-6D5DAB426F9B}" presName="Name0" presStyleCnt="0">
        <dgm:presLayoutVars>
          <dgm:chMax val="21"/>
          <dgm:chPref val="21"/>
        </dgm:presLayoutVars>
      </dgm:prSet>
      <dgm:spPr/>
    </dgm:pt>
    <dgm:pt modelId="{8FE323E3-4730-4F2D-87EF-E95CC88C0DDC}" type="pres">
      <dgm:prSet presAssocID="{3E23DFDE-9CE3-48B7-A67B-EF257CB654A8}" presName="text1" presStyleCnt="0"/>
      <dgm:spPr/>
    </dgm:pt>
    <dgm:pt modelId="{116ECEA4-A0D3-4AE3-9CB6-E0BAF1DFF41F}" type="pres">
      <dgm:prSet presAssocID="{3E23DFDE-9CE3-48B7-A67B-EF257CB654A8}" presName="textRepeatNode" presStyleLbl="alignNode1" presStyleIdx="0" presStyleCnt="3">
        <dgm:presLayoutVars>
          <dgm:chMax val="0"/>
          <dgm:chPref val="0"/>
          <dgm:bulletEnabled val="1"/>
        </dgm:presLayoutVars>
      </dgm:prSet>
      <dgm:spPr/>
    </dgm:pt>
    <dgm:pt modelId="{272730BC-B444-4F92-9B8D-445239AE58D5}" type="pres">
      <dgm:prSet presAssocID="{3E23DFDE-9CE3-48B7-A67B-EF257CB654A8}" presName="textaccent1" presStyleCnt="0"/>
      <dgm:spPr/>
    </dgm:pt>
    <dgm:pt modelId="{18E6D845-736F-4BC4-AA26-A150672EC665}" type="pres">
      <dgm:prSet presAssocID="{3E23DFDE-9CE3-48B7-A67B-EF257CB654A8}" presName="accentRepeatNode" presStyleLbl="solidAlignAcc1" presStyleIdx="0" presStyleCnt="6"/>
      <dgm:spPr/>
    </dgm:pt>
    <dgm:pt modelId="{06B66410-9732-4E73-BDDA-A60FFF3FFCDC}" type="pres">
      <dgm:prSet presAssocID="{2DAF5790-0BF0-4FDA-BA18-CA4D3FBFC834}" presName="image1" presStyleCnt="0"/>
      <dgm:spPr/>
    </dgm:pt>
    <dgm:pt modelId="{064F0D77-6BE4-4328-B270-DC0DDD49CA4B}" type="pres">
      <dgm:prSet presAssocID="{2DAF5790-0BF0-4FDA-BA18-CA4D3FBFC834}" presName="imageRepeatNode" presStyleLbl="alignAcc1" presStyleIdx="0" presStyleCnt="3"/>
      <dgm:spPr/>
    </dgm:pt>
    <dgm:pt modelId="{6D6B0F30-F881-4914-934D-7E3F95614DC7}" type="pres">
      <dgm:prSet presAssocID="{2DAF5790-0BF0-4FDA-BA18-CA4D3FBFC834}" presName="imageaccent1" presStyleCnt="0"/>
      <dgm:spPr/>
    </dgm:pt>
    <dgm:pt modelId="{3B9C7301-5231-4FCA-BE07-0FCCC35B73FD}" type="pres">
      <dgm:prSet presAssocID="{2DAF5790-0BF0-4FDA-BA18-CA4D3FBFC834}" presName="accentRepeatNode" presStyleLbl="solidAlignAcc1" presStyleIdx="1" presStyleCnt="6"/>
      <dgm:spPr/>
    </dgm:pt>
    <dgm:pt modelId="{262F6866-2DC3-43AF-BA61-837A5A43DF89}" type="pres">
      <dgm:prSet presAssocID="{58303F0E-BD28-465B-BFF4-14127A584DAF}" presName="text2" presStyleCnt="0"/>
      <dgm:spPr/>
    </dgm:pt>
    <dgm:pt modelId="{B7750161-2DA6-4E31-9CCD-F96871F4D2AC}" type="pres">
      <dgm:prSet presAssocID="{58303F0E-BD28-465B-BFF4-14127A584DAF}" presName="textRepeatNode" presStyleLbl="alignNode1" presStyleIdx="1" presStyleCnt="3">
        <dgm:presLayoutVars>
          <dgm:chMax val="0"/>
          <dgm:chPref val="0"/>
          <dgm:bulletEnabled val="1"/>
        </dgm:presLayoutVars>
      </dgm:prSet>
      <dgm:spPr/>
    </dgm:pt>
    <dgm:pt modelId="{7FC0EFE8-76B6-4C13-A364-FCCF97036162}" type="pres">
      <dgm:prSet presAssocID="{58303F0E-BD28-465B-BFF4-14127A584DAF}" presName="textaccent2" presStyleCnt="0"/>
      <dgm:spPr/>
    </dgm:pt>
    <dgm:pt modelId="{3368115E-994C-4EBB-9192-9FDE35D2F552}" type="pres">
      <dgm:prSet presAssocID="{58303F0E-BD28-465B-BFF4-14127A584DAF}" presName="accentRepeatNode" presStyleLbl="solidAlignAcc1" presStyleIdx="2" presStyleCnt="6"/>
      <dgm:spPr/>
    </dgm:pt>
    <dgm:pt modelId="{8E51B6FD-AA8F-408E-97AC-00AC6A0783D0}" type="pres">
      <dgm:prSet presAssocID="{12D98B15-0274-49CE-A44C-0C40593B8514}" presName="image2" presStyleCnt="0"/>
      <dgm:spPr/>
    </dgm:pt>
    <dgm:pt modelId="{22057DD7-9E92-49F3-B33C-CC3029DAEFF9}" type="pres">
      <dgm:prSet presAssocID="{12D98B15-0274-49CE-A44C-0C40593B8514}" presName="imageRepeatNode" presStyleLbl="alignAcc1" presStyleIdx="1" presStyleCnt="3"/>
      <dgm:spPr/>
    </dgm:pt>
    <dgm:pt modelId="{0AB794E6-E32B-4EBF-AEAB-23EAD06A4F36}" type="pres">
      <dgm:prSet presAssocID="{12D98B15-0274-49CE-A44C-0C40593B8514}" presName="imageaccent2" presStyleCnt="0"/>
      <dgm:spPr/>
    </dgm:pt>
    <dgm:pt modelId="{C0AA137B-7083-437B-A6A9-6D39EA69AEE4}" type="pres">
      <dgm:prSet presAssocID="{12D98B15-0274-49CE-A44C-0C40593B8514}" presName="accentRepeatNode" presStyleLbl="solidAlignAcc1" presStyleIdx="3" presStyleCnt="6"/>
      <dgm:spPr/>
    </dgm:pt>
    <dgm:pt modelId="{9CA18D36-BD10-48E8-9874-873D4054C098}" type="pres">
      <dgm:prSet presAssocID="{C20BCAD0-66E9-44AA-8560-15AEB864C5D3}" presName="text3" presStyleCnt="0"/>
      <dgm:spPr/>
    </dgm:pt>
    <dgm:pt modelId="{8135B96C-C744-431F-A778-19530ED85C70}" type="pres">
      <dgm:prSet presAssocID="{C20BCAD0-66E9-44AA-8560-15AEB864C5D3}" presName="textRepeatNode" presStyleLbl="alignNode1" presStyleIdx="2" presStyleCnt="3">
        <dgm:presLayoutVars>
          <dgm:chMax val="0"/>
          <dgm:chPref val="0"/>
          <dgm:bulletEnabled val="1"/>
        </dgm:presLayoutVars>
      </dgm:prSet>
      <dgm:spPr/>
    </dgm:pt>
    <dgm:pt modelId="{55DC7319-59F0-48B0-B1ED-9C2BDE58F374}" type="pres">
      <dgm:prSet presAssocID="{C20BCAD0-66E9-44AA-8560-15AEB864C5D3}" presName="textaccent3" presStyleCnt="0"/>
      <dgm:spPr/>
    </dgm:pt>
    <dgm:pt modelId="{E4AC87D1-6CF1-4E6C-B315-E23A2B40BA48}" type="pres">
      <dgm:prSet presAssocID="{C20BCAD0-66E9-44AA-8560-15AEB864C5D3}" presName="accentRepeatNode" presStyleLbl="solidAlignAcc1" presStyleIdx="4" presStyleCnt="6"/>
      <dgm:spPr/>
    </dgm:pt>
    <dgm:pt modelId="{590413F1-9FEE-437A-80C3-7DCAEB5D2830}" type="pres">
      <dgm:prSet presAssocID="{B769026B-B15A-422C-8DA6-9F9DA9073197}" presName="image3" presStyleCnt="0"/>
      <dgm:spPr/>
    </dgm:pt>
    <dgm:pt modelId="{45823C94-D35E-4E8A-A112-5F0D76449B00}" type="pres">
      <dgm:prSet presAssocID="{B769026B-B15A-422C-8DA6-9F9DA9073197}" presName="imageRepeatNode" presStyleLbl="alignAcc1" presStyleIdx="2" presStyleCnt="3"/>
      <dgm:spPr/>
    </dgm:pt>
    <dgm:pt modelId="{200BD9C3-62E2-4C45-921A-7DD983AE3999}" type="pres">
      <dgm:prSet presAssocID="{B769026B-B15A-422C-8DA6-9F9DA9073197}" presName="imageaccent3" presStyleCnt="0"/>
      <dgm:spPr/>
    </dgm:pt>
    <dgm:pt modelId="{1E686DB2-F303-4F03-B3CA-84DEDFD00645}" type="pres">
      <dgm:prSet presAssocID="{B769026B-B15A-422C-8DA6-9F9DA9073197}" presName="accentRepeatNode" presStyleLbl="solidAlignAcc1" presStyleIdx="5" presStyleCnt="6"/>
      <dgm:spPr/>
    </dgm:pt>
  </dgm:ptLst>
  <dgm:cxnLst>
    <dgm:cxn modelId="{7C200714-84C0-493A-B797-F06AD6EAE2AF}" type="presOf" srcId="{58303F0E-BD28-465B-BFF4-14127A584DAF}" destId="{B7750161-2DA6-4E31-9CCD-F96871F4D2AC}" srcOrd="0" destOrd="0" presId="urn:microsoft.com/office/officeart/2008/layout/HexagonCluster"/>
    <dgm:cxn modelId="{F5C96F1E-F0C6-464F-9F02-1D3A28DD4A26}" type="presOf" srcId="{C20BCAD0-66E9-44AA-8560-15AEB864C5D3}" destId="{8135B96C-C744-431F-A778-19530ED85C70}" srcOrd="0" destOrd="0" presId="urn:microsoft.com/office/officeart/2008/layout/HexagonCluster"/>
    <dgm:cxn modelId="{5C65EF71-78A6-42A9-B491-74F1136ECAF7}" srcId="{1A901B02-5CF9-4583-9AEF-6D5DAB426F9B}" destId="{58303F0E-BD28-465B-BFF4-14127A584DAF}" srcOrd="1" destOrd="0" parTransId="{1331F2AD-EF05-49D4-8A3D-8C612EEF584D}" sibTransId="{12D98B15-0274-49CE-A44C-0C40593B8514}"/>
    <dgm:cxn modelId="{8CAC6154-7E0E-46F5-8F43-58BC6A5034F4}" type="presOf" srcId="{3E23DFDE-9CE3-48B7-A67B-EF257CB654A8}" destId="{116ECEA4-A0D3-4AE3-9CB6-E0BAF1DFF41F}" srcOrd="0" destOrd="0" presId="urn:microsoft.com/office/officeart/2008/layout/HexagonCluster"/>
    <dgm:cxn modelId="{A10D3777-5648-4C81-8A98-7E51168EDC4D}" type="presOf" srcId="{2DAF5790-0BF0-4FDA-BA18-CA4D3FBFC834}" destId="{064F0D77-6BE4-4328-B270-DC0DDD49CA4B}" srcOrd="0" destOrd="0" presId="urn:microsoft.com/office/officeart/2008/layout/HexagonCluster"/>
    <dgm:cxn modelId="{441CC588-01F0-477F-A84F-6D735126169B}" srcId="{1A901B02-5CF9-4583-9AEF-6D5DAB426F9B}" destId="{C20BCAD0-66E9-44AA-8560-15AEB864C5D3}" srcOrd="2" destOrd="0" parTransId="{83820833-269C-4EAD-AAE5-FE4A34C09435}" sibTransId="{B769026B-B15A-422C-8DA6-9F9DA9073197}"/>
    <dgm:cxn modelId="{4A1A26AB-A8AA-495D-B7D4-0C8A333C87AB}" type="presOf" srcId="{12D98B15-0274-49CE-A44C-0C40593B8514}" destId="{22057DD7-9E92-49F3-B33C-CC3029DAEFF9}" srcOrd="0" destOrd="0" presId="urn:microsoft.com/office/officeart/2008/layout/HexagonCluster"/>
    <dgm:cxn modelId="{07E250D1-DAA7-4157-9AB0-F15790377B13}" srcId="{1A901B02-5CF9-4583-9AEF-6D5DAB426F9B}" destId="{3E23DFDE-9CE3-48B7-A67B-EF257CB654A8}" srcOrd="0" destOrd="0" parTransId="{D89FCB25-27F5-4487-8A46-F05B7F9ABCC0}" sibTransId="{2DAF5790-0BF0-4FDA-BA18-CA4D3FBFC834}"/>
    <dgm:cxn modelId="{5521CBDF-D4AA-4659-A8F2-C5985233162B}" type="presOf" srcId="{1A901B02-5CF9-4583-9AEF-6D5DAB426F9B}" destId="{E7CC631A-FB68-45DA-BC80-D5998C7F16A3}" srcOrd="0" destOrd="0" presId="urn:microsoft.com/office/officeart/2008/layout/HexagonCluster"/>
    <dgm:cxn modelId="{7D387CE6-C645-48BD-B6B4-49027BC2B2E7}" type="presOf" srcId="{B769026B-B15A-422C-8DA6-9F9DA9073197}" destId="{45823C94-D35E-4E8A-A112-5F0D76449B00}" srcOrd="0" destOrd="0" presId="urn:microsoft.com/office/officeart/2008/layout/HexagonCluster"/>
    <dgm:cxn modelId="{A889B7D8-0048-4685-BEE3-848D540DB582}" type="presParOf" srcId="{E7CC631A-FB68-45DA-BC80-D5998C7F16A3}" destId="{8FE323E3-4730-4F2D-87EF-E95CC88C0DDC}" srcOrd="0" destOrd="0" presId="urn:microsoft.com/office/officeart/2008/layout/HexagonCluster"/>
    <dgm:cxn modelId="{19E5D88A-FF78-42F6-BED7-D62354C664CA}" type="presParOf" srcId="{8FE323E3-4730-4F2D-87EF-E95CC88C0DDC}" destId="{116ECEA4-A0D3-4AE3-9CB6-E0BAF1DFF41F}" srcOrd="0" destOrd="0" presId="urn:microsoft.com/office/officeart/2008/layout/HexagonCluster"/>
    <dgm:cxn modelId="{2601DE47-3947-462C-B309-38D8A51240D8}" type="presParOf" srcId="{E7CC631A-FB68-45DA-BC80-D5998C7F16A3}" destId="{272730BC-B444-4F92-9B8D-445239AE58D5}" srcOrd="1" destOrd="0" presId="urn:microsoft.com/office/officeart/2008/layout/HexagonCluster"/>
    <dgm:cxn modelId="{21E434D7-46A4-48DC-870C-6A32CD3CAC54}" type="presParOf" srcId="{272730BC-B444-4F92-9B8D-445239AE58D5}" destId="{18E6D845-736F-4BC4-AA26-A150672EC665}" srcOrd="0" destOrd="0" presId="urn:microsoft.com/office/officeart/2008/layout/HexagonCluster"/>
    <dgm:cxn modelId="{3EBD3022-47E2-42EC-A9D8-C7CCB73A2323}" type="presParOf" srcId="{E7CC631A-FB68-45DA-BC80-D5998C7F16A3}" destId="{06B66410-9732-4E73-BDDA-A60FFF3FFCDC}" srcOrd="2" destOrd="0" presId="urn:microsoft.com/office/officeart/2008/layout/HexagonCluster"/>
    <dgm:cxn modelId="{000F1FE5-6054-451E-B6BC-71A8983E4FE4}" type="presParOf" srcId="{06B66410-9732-4E73-BDDA-A60FFF3FFCDC}" destId="{064F0D77-6BE4-4328-B270-DC0DDD49CA4B}" srcOrd="0" destOrd="0" presId="urn:microsoft.com/office/officeart/2008/layout/HexagonCluster"/>
    <dgm:cxn modelId="{30BABA40-05B0-4191-A00B-7E78A52AF2D2}" type="presParOf" srcId="{E7CC631A-FB68-45DA-BC80-D5998C7F16A3}" destId="{6D6B0F30-F881-4914-934D-7E3F95614DC7}" srcOrd="3" destOrd="0" presId="urn:microsoft.com/office/officeart/2008/layout/HexagonCluster"/>
    <dgm:cxn modelId="{F0C29356-A184-4690-B84B-DF98C8829273}" type="presParOf" srcId="{6D6B0F30-F881-4914-934D-7E3F95614DC7}" destId="{3B9C7301-5231-4FCA-BE07-0FCCC35B73FD}" srcOrd="0" destOrd="0" presId="urn:microsoft.com/office/officeart/2008/layout/HexagonCluster"/>
    <dgm:cxn modelId="{CE8010D5-214C-456A-8433-3A3D723606B5}" type="presParOf" srcId="{E7CC631A-FB68-45DA-BC80-D5998C7F16A3}" destId="{262F6866-2DC3-43AF-BA61-837A5A43DF89}" srcOrd="4" destOrd="0" presId="urn:microsoft.com/office/officeart/2008/layout/HexagonCluster"/>
    <dgm:cxn modelId="{7D2F2F6F-CDFB-44D7-AEB5-D38D5CD2ADDB}" type="presParOf" srcId="{262F6866-2DC3-43AF-BA61-837A5A43DF89}" destId="{B7750161-2DA6-4E31-9CCD-F96871F4D2AC}" srcOrd="0" destOrd="0" presId="urn:microsoft.com/office/officeart/2008/layout/HexagonCluster"/>
    <dgm:cxn modelId="{C82BD622-4585-4BC0-9348-D7D2D834559E}" type="presParOf" srcId="{E7CC631A-FB68-45DA-BC80-D5998C7F16A3}" destId="{7FC0EFE8-76B6-4C13-A364-FCCF97036162}" srcOrd="5" destOrd="0" presId="urn:microsoft.com/office/officeart/2008/layout/HexagonCluster"/>
    <dgm:cxn modelId="{50FE50E5-EB14-44CA-8301-AA59652868F0}" type="presParOf" srcId="{7FC0EFE8-76B6-4C13-A364-FCCF97036162}" destId="{3368115E-994C-4EBB-9192-9FDE35D2F552}" srcOrd="0" destOrd="0" presId="urn:microsoft.com/office/officeart/2008/layout/HexagonCluster"/>
    <dgm:cxn modelId="{A21A4BA2-B195-4349-AAB2-D52CDEF793CD}" type="presParOf" srcId="{E7CC631A-FB68-45DA-BC80-D5998C7F16A3}" destId="{8E51B6FD-AA8F-408E-97AC-00AC6A0783D0}" srcOrd="6" destOrd="0" presId="urn:microsoft.com/office/officeart/2008/layout/HexagonCluster"/>
    <dgm:cxn modelId="{E247A842-8A0A-490C-93C2-E61BB6F1160E}" type="presParOf" srcId="{8E51B6FD-AA8F-408E-97AC-00AC6A0783D0}" destId="{22057DD7-9E92-49F3-B33C-CC3029DAEFF9}" srcOrd="0" destOrd="0" presId="urn:microsoft.com/office/officeart/2008/layout/HexagonCluster"/>
    <dgm:cxn modelId="{4375BEB9-377A-4335-955D-709F53396225}" type="presParOf" srcId="{E7CC631A-FB68-45DA-BC80-D5998C7F16A3}" destId="{0AB794E6-E32B-4EBF-AEAB-23EAD06A4F36}" srcOrd="7" destOrd="0" presId="urn:microsoft.com/office/officeart/2008/layout/HexagonCluster"/>
    <dgm:cxn modelId="{7AF7DD62-DF07-402E-B711-77FFD7CCD8AF}" type="presParOf" srcId="{0AB794E6-E32B-4EBF-AEAB-23EAD06A4F36}" destId="{C0AA137B-7083-437B-A6A9-6D39EA69AEE4}" srcOrd="0" destOrd="0" presId="urn:microsoft.com/office/officeart/2008/layout/HexagonCluster"/>
    <dgm:cxn modelId="{A0857B7B-E5E2-40FD-88A0-E48F16638D85}" type="presParOf" srcId="{E7CC631A-FB68-45DA-BC80-D5998C7F16A3}" destId="{9CA18D36-BD10-48E8-9874-873D4054C098}" srcOrd="8" destOrd="0" presId="urn:microsoft.com/office/officeart/2008/layout/HexagonCluster"/>
    <dgm:cxn modelId="{7B784559-FE07-4C42-87D5-15B5A9B38B8D}" type="presParOf" srcId="{9CA18D36-BD10-48E8-9874-873D4054C098}" destId="{8135B96C-C744-431F-A778-19530ED85C70}" srcOrd="0" destOrd="0" presId="urn:microsoft.com/office/officeart/2008/layout/HexagonCluster"/>
    <dgm:cxn modelId="{BBBC77B5-DBD2-4823-91A4-DC0317B278B9}" type="presParOf" srcId="{E7CC631A-FB68-45DA-BC80-D5998C7F16A3}" destId="{55DC7319-59F0-48B0-B1ED-9C2BDE58F374}" srcOrd="9" destOrd="0" presId="urn:microsoft.com/office/officeart/2008/layout/HexagonCluster"/>
    <dgm:cxn modelId="{68D9771F-4911-4DEB-95A7-4EDC4124C152}" type="presParOf" srcId="{55DC7319-59F0-48B0-B1ED-9C2BDE58F374}" destId="{E4AC87D1-6CF1-4E6C-B315-E23A2B40BA48}" srcOrd="0" destOrd="0" presId="urn:microsoft.com/office/officeart/2008/layout/HexagonCluster"/>
    <dgm:cxn modelId="{E60CD64F-2A33-464C-8D51-478A845097E4}" type="presParOf" srcId="{E7CC631A-FB68-45DA-BC80-D5998C7F16A3}" destId="{590413F1-9FEE-437A-80C3-7DCAEB5D2830}" srcOrd="10" destOrd="0" presId="urn:microsoft.com/office/officeart/2008/layout/HexagonCluster"/>
    <dgm:cxn modelId="{51623C41-7871-4C6C-BAE5-0195B439D30A}" type="presParOf" srcId="{590413F1-9FEE-437A-80C3-7DCAEB5D2830}" destId="{45823C94-D35E-4E8A-A112-5F0D76449B00}" srcOrd="0" destOrd="0" presId="urn:microsoft.com/office/officeart/2008/layout/HexagonCluster"/>
    <dgm:cxn modelId="{8CC03CEA-8410-45F7-83B3-BF296B1091F6}" type="presParOf" srcId="{E7CC631A-FB68-45DA-BC80-D5998C7F16A3}" destId="{200BD9C3-62E2-4C45-921A-7DD983AE3999}" srcOrd="11" destOrd="0" presId="urn:microsoft.com/office/officeart/2008/layout/HexagonCluster"/>
    <dgm:cxn modelId="{5EB6CE9C-8A6D-4133-8C0E-7B0420553218}" type="presParOf" srcId="{200BD9C3-62E2-4C45-921A-7DD983AE3999}" destId="{1E686DB2-F303-4F03-B3CA-84DEDFD00645}" srcOrd="0" destOrd="0" presId="urn:microsoft.com/office/officeart/2008/layout/Hexagon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6ECEA4-A0D3-4AE3-9CB6-E0BAF1DFF41F}">
      <dsp:nvSpPr>
        <dsp:cNvPr id="0" name=""/>
        <dsp:cNvSpPr/>
      </dsp:nvSpPr>
      <dsp:spPr>
        <a:xfrm>
          <a:off x="2800030" y="2246559"/>
          <a:ext cx="1586892" cy="1368178"/>
        </a:xfrm>
        <a:prstGeom prst="hexagon">
          <a:avLst>
            <a:gd name="adj" fmla="val 25000"/>
            <a:gd name="vf" fmla="val 115470"/>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4450" rIns="0" bIns="44450" numCol="1" spcCol="1270" anchor="ctr" anchorCtr="0">
          <a:noAutofit/>
        </a:bodyPr>
        <a:lstStyle/>
        <a:p>
          <a:pPr marL="0" lvl="0" indent="0" algn="ctr" defTabSz="1555750">
            <a:lnSpc>
              <a:spcPct val="90000"/>
            </a:lnSpc>
            <a:spcBef>
              <a:spcPct val="0"/>
            </a:spcBef>
            <a:spcAft>
              <a:spcPct val="35000"/>
            </a:spcAft>
            <a:buNone/>
          </a:pPr>
          <a:r>
            <a:rPr lang="en-US" sz="3500" kern="1200" dirty="0"/>
            <a:t>John</a:t>
          </a:r>
        </a:p>
      </dsp:txBody>
      <dsp:txXfrm>
        <a:off x="3046286" y="2458875"/>
        <a:ext cx="1094380" cy="943546"/>
      </dsp:txXfrm>
    </dsp:sp>
    <dsp:sp modelId="{18E6D845-736F-4BC4-AA26-A150672EC665}">
      <dsp:nvSpPr>
        <dsp:cNvPr id="0" name=""/>
        <dsp:cNvSpPr/>
      </dsp:nvSpPr>
      <dsp:spPr>
        <a:xfrm>
          <a:off x="2841255" y="2850582"/>
          <a:ext cx="185796" cy="160132"/>
        </a:xfrm>
        <a:prstGeom prst="hexagon">
          <a:avLst>
            <a:gd name="adj" fmla="val 25000"/>
            <a:gd name="vf" fmla="val 115470"/>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4F0D77-6BE4-4328-B270-DC0DDD49CA4B}">
      <dsp:nvSpPr>
        <dsp:cNvPr id="0" name=""/>
        <dsp:cNvSpPr/>
      </dsp:nvSpPr>
      <dsp:spPr>
        <a:xfrm>
          <a:off x="1443547" y="1511683"/>
          <a:ext cx="1586892" cy="1368178"/>
        </a:xfrm>
        <a:prstGeom prst="hexagon">
          <a:avLst>
            <a:gd name="adj" fmla="val 25000"/>
            <a:gd name="vf" fmla="val 11547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8000" b="-8000"/>
          </a:stretch>
        </a:blip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9C7301-5231-4FCA-BE07-0FCCC35B73FD}">
      <dsp:nvSpPr>
        <dsp:cNvPr id="0" name=""/>
        <dsp:cNvSpPr/>
      </dsp:nvSpPr>
      <dsp:spPr>
        <a:xfrm>
          <a:off x="2523876" y="2699124"/>
          <a:ext cx="185796" cy="160132"/>
        </a:xfrm>
        <a:prstGeom prst="hexagon">
          <a:avLst>
            <a:gd name="adj" fmla="val 25000"/>
            <a:gd name="vf" fmla="val 115470"/>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7750161-2DA6-4E31-9CCD-F96871F4D2AC}">
      <dsp:nvSpPr>
        <dsp:cNvPr id="0" name=""/>
        <dsp:cNvSpPr/>
      </dsp:nvSpPr>
      <dsp:spPr>
        <a:xfrm>
          <a:off x="4151994" y="1495417"/>
          <a:ext cx="1586892" cy="1368178"/>
        </a:xfrm>
        <a:prstGeom prst="hexagon">
          <a:avLst>
            <a:gd name="adj" fmla="val 25000"/>
            <a:gd name="vf" fmla="val 115470"/>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4450" rIns="0" bIns="44450" numCol="1" spcCol="1270" anchor="ctr" anchorCtr="0">
          <a:noAutofit/>
        </a:bodyPr>
        <a:lstStyle/>
        <a:p>
          <a:pPr marL="0" lvl="0" indent="0" algn="ctr" defTabSz="1555750">
            <a:lnSpc>
              <a:spcPct val="90000"/>
            </a:lnSpc>
            <a:spcBef>
              <a:spcPct val="0"/>
            </a:spcBef>
            <a:spcAft>
              <a:spcPct val="35000"/>
            </a:spcAft>
            <a:buNone/>
          </a:pPr>
          <a:r>
            <a:rPr lang="en-US" sz="3500" kern="1200" dirty="0"/>
            <a:t>Mary</a:t>
          </a:r>
        </a:p>
      </dsp:txBody>
      <dsp:txXfrm>
        <a:off x="4398250" y="1707733"/>
        <a:ext cx="1094380" cy="943546"/>
      </dsp:txXfrm>
    </dsp:sp>
    <dsp:sp modelId="{3368115E-994C-4EBB-9192-9FDE35D2F552}">
      <dsp:nvSpPr>
        <dsp:cNvPr id="0" name=""/>
        <dsp:cNvSpPr/>
      </dsp:nvSpPr>
      <dsp:spPr>
        <a:xfrm>
          <a:off x="5236842" y="2681412"/>
          <a:ext cx="185796" cy="160132"/>
        </a:xfrm>
        <a:prstGeom prst="hexagon">
          <a:avLst>
            <a:gd name="adj" fmla="val 25000"/>
            <a:gd name="vf" fmla="val 115470"/>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057DD7-9E92-49F3-B33C-CC3029DAEFF9}">
      <dsp:nvSpPr>
        <dsp:cNvPr id="0" name=""/>
        <dsp:cNvSpPr/>
      </dsp:nvSpPr>
      <dsp:spPr>
        <a:xfrm>
          <a:off x="5503959" y="2246559"/>
          <a:ext cx="1586892" cy="1368178"/>
        </a:xfrm>
        <a:prstGeom prst="hexagon">
          <a:avLst>
            <a:gd name="adj" fmla="val 25000"/>
            <a:gd name="vf" fmla="val 115470"/>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8000" b="-8000"/>
          </a:stretch>
        </a:blip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0AA137B-7083-437B-A6A9-6D39EA69AEE4}">
      <dsp:nvSpPr>
        <dsp:cNvPr id="0" name=""/>
        <dsp:cNvSpPr/>
      </dsp:nvSpPr>
      <dsp:spPr>
        <a:xfrm>
          <a:off x="5545185" y="2850582"/>
          <a:ext cx="185796" cy="160132"/>
        </a:xfrm>
        <a:prstGeom prst="hexagon">
          <a:avLst>
            <a:gd name="adj" fmla="val 25000"/>
            <a:gd name="vf" fmla="val 115470"/>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135B96C-C744-431F-A778-19530ED85C70}">
      <dsp:nvSpPr>
        <dsp:cNvPr id="0" name=""/>
        <dsp:cNvSpPr/>
      </dsp:nvSpPr>
      <dsp:spPr>
        <a:xfrm>
          <a:off x="2800030" y="747527"/>
          <a:ext cx="1586892" cy="1368178"/>
        </a:xfrm>
        <a:prstGeom prst="hexagon">
          <a:avLst>
            <a:gd name="adj" fmla="val 25000"/>
            <a:gd name="vf" fmla="val 115470"/>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4450" rIns="0" bIns="44450" numCol="1" spcCol="1270" anchor="ctr" anchorCtr="0">
          <a:noAutofit/>
        </a:bodyPr>
        <a:lstStyle/>
        <a:p>
          <a:pPr marL="0" lvl="0" indent="0" algn="ctr" defTabSz="1555750">
            <a:lnSpc>
              <a:spcPct val="90000"/>
            </a:lnSpc>
            <a:spcBef>
              <a:spcPct val="0"/>
            </a:spcBef>
            <a:spcAft>
              <a:spcPct val="35000"/>
            </a:spcAft>
            <a:buNone/>
          </a:pPr>
          <a:r>
            <a:rPr lang="en-US" sz="3500" kern="1200" dirty="0"/>
            <a:t>Bill</a:t>
          </a:r>
        </a:p>
      </dsp:txBody>
      <dsp:txXfrm>
        <a:off x="3046286" y="959843"/>
        <a:ext cx="1094380" cy="943546"/>
      </dsp:txXfrm>
    </dsp:sp>
    <dsp:sp modelId="{E4AC87D1-6CF1-4E6C-B315-E23A2B40BA48}">
      <dsp:nvSpPr>
        <dsp:cNvPr id="0" name=""/>
        <dsp:cNvSpPr/>
      </dsp:nvSpPr>
      <dsp:spPr>
        <a:xfrm>
          <a:off x="3875841" y="777168"/>
          <a:ext cx="185796" cy="160132"/>
        </a:xfrm>
        <a:prstGeom prst="hexagon">
          <a:avLst>
            <a:gd name="adj" fmla="val 25000"/>
            <a:gd name="vf" fmla="val 115470"/>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5823C94-D35E-4E8A-A112-5F0D76449B00}">
      <dsp:nvSpPr>
        <dsp:cNvPr id="0" name=""/>
        <dsp:cNvSpPr/>
      </dsp:nvSpPr>
      <dsp:spPr>
        <a:xfrm>
          <a:off x="4151994" y="0"/>
          <a:ext cx="1586892" cy="1368178"/>
        </a:xfrm>
        <a:prstGeom prst="hexagon">
          <a:avLst>
            <a:gd name="adj" fmla="val 25000"/>
            <a:gd name="vf" fmla="val 115470"/>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8000" b="-8000"/>
          </a:stretch>
        </a:blip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E686DB2-F303-4F03-B3CA-84DEDFD00645}">
      <dsp:nvSpPr>
        <dsp:cNvPr id="0" name=""/>
        <dsp:cNvSpPr/>
      </dsp:nvSpPr>
      <dsp:spPr>
        <a:xfrm>
          <a:off x="4198867" y="600769"/>
          <a:ext cx="185796" cy="160132"/>
        </a:xfrm>
        <a:prstGeom prst="hexagon">
          <a:avLst>
            <a:gd name="adj" fmla="val 25000"/>
            <a:gd name="vf" fmla="val 115470"/>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C28A28C-4C6A-46EA-90C0-4EE0B89CC5C7}" type="datetimeFigureOut">
              <a:rPr lang="en-US" smtClean="0"/>
              <a:t>10/30/2022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EF7F31-0B8A-474A-B86C-91F381754329}" type="slidenum">
              <a:rPr lang="en-US" smtClean="0"/>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0228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8C28A28C-4C6A-46EA-90C0-4EE0B89CC5C7}" type="datetimeFigureOut">
              <a:rPr lang="en-US" smtClean="0"/>
              <a:pPr/>
              <a:t>10/30/2022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DEF7F31-0B8A-474A-B86C-91F381754329}" type="slidenum">
              <a:rPr lang="en-US" smtClean="0"/>
              <a:pPr/>
              <a:t>‹#›</a:t>
            </a:fld>
            <a:endParaRPr lang="en-US" dirty="0"/>
          </a:p>
        </p:txBody>
      </p:sp>
    </p:spTree>
    <p:extLst>
      <p:ext uri="{BB962C8B-B14F-4D97-AF65-F5344CB8AC3E}">
        <p14:creationId xmlns:p14="http://schemas.microsoft.com/office/powerpoint/2010/main" val="4008183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28A28C-4C6A-46EA-90C0-4EE0B89CC5C7}" type="datetimeFigureOut">
              <a:rPr lang="en-US" smtClean="0"/>
              <a:pPr/>
              <a:t>10/30/2022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EF7F31-0B8A-474A-B86C-91F381754329}" type="slidenum">
              <a:rPr lang="en-US" smtClean="0"/>
              <a:pPr/>
              <a:t>‹#›</a:t>
            </a:fld>
            <a:endParaRPr lang="en-US" dirty="0"/>
          </a:p>
        </p:txBody>
      </p:sp>
    </p:spTree>
    <p:extLst>
      <p:ext uri="{BB962C8B-B14F-4D97-AF65-F5344CB8AC3E}">
        <p14:creationId xmlns:p14="http://schemas.microsoft.com/office/powerpoint/2010/main" val="10346983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28A28C-4C6A-46EA-90C0-4EE0B89CC5C7}" type="datetimeFigureOut">
              <a:rPr lang="en-US" smtClean="0"/>
              <a:pPr/>
              <a:t>10/30/2022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EF7F31-0B8A-474A-B86C-91F381754329}" type="slidenum">
              <a:rPr lang="en-US" smtClean="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1583145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28A28C-4C6A-46EA-90C0-4EE0B89CC5C7}" type="datetimeFigureOut">
              <a:rPr lang="en-US" smtClean="0"/>
              <a:pPr/>
              <a:t>10/30/2022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EF7F31-0B8A-474A-B86C-91F381754329}" type="slidenum">
              <a:rPr lang="en-US" smtClean="0"/>
              <a:pPr/>
              <a:t>‹#›</a:t>
            </a:fld>
            <a:endParaRPr lang="en-US" dirty="0"/>
          </a:p>
        </p:txBody>
      </p:sp>
    </p:spTree>
    <p:extLst>
      <p:ext uri="{BB962C8B-B14F-4D97-AF65-F5344CB8AC3E}">
        <p14:creationId xmlns:p14="http://schemas.microsoft.com/office/powerpoint/2010/main" val="20709342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28A28C-4C6A-46EA-90C0-4EE0B89CC5C7}" type="datetimeFigureOut">
              <a:rPr lang="en-US" smtClean="0"/>
              <a:pPr/>
              <a:t>10/30/2022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EF7F31-0B8A-474A-B86C-91F381754329}" type="slidenum">
              <a:rPr lang="en-US" smtClean="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7432559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28A28C-4C6A-46EA-90C0-4EE0B89CC5C7}" type="datetimeFigureOut">
              <a:rPr lang="en-US" smtClean="0"/>
              <a:pPr/>
              <a:t>10/30/2022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EF7F31-0B8A-474A-B86C-91F381754329}" type="slidenum">
              <a:rPr lang="en-US" smtClean="0"/>
              <a:pPr/>
              <a:t>‹#›</a:t>
            </a:fld>
            <a:endParaRPr lang="en-US" dirty="0"/>
          </a:p>
        </p:txBody>
      </p:sp>
    </p:spTree>
    <p:extLst>
      <p:ext uri="{BB962C8B-B14F-4D97-AF65-F5344CB8AC3E}">
        <p14:creationId xmlns:p14="http://schemas.microsoft.com/office/powerpoint/2010/main" val="17992550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8A28C-4C6A-46EA-90C0-4EE0B89CC5C7}" type="datetimeFigureOut">
              <a:rPr lang="en-US" smtClean="0"/>
              <a:t>10/30/2022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1162661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8A28C-4C6A-46EA-90C0-4EE0B89CC5C7}" type="datetimeFigureOut">
              <a:rPr lang="en-US" smtClean="0"/>
              <a:t>10/30/2022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332151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28A28C-4C6A-46EA-90C0-4EE0B89CC5C7}" type="datetimeFigureOut">
              <a:rPr lang="en-US" smtClean="0"/>
              <a:t>10/30/2022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997412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28A28C-4C6A-46EA-90C0-4EE0B89CC5C7}" type="datetimeFigureOut">
              <a:rPr lang="en-US" smtClean="0"/>
              <a:t>10/30/2022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942395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28A28C-4C6A-46EA-90C0-4EE0B89CC5C7}" type="datetimeFigureOut">
              <a:rPr lang="en-US" smtClean="0"/>
              <a:t>10/30/2022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049022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28A28C-4C6A-46EA-90C0-4EE0B89CC5C7}" type="datetimeFigureOut">
              <a:rPr lang="en-US" smtClean="0"/>
              <a:t>10/30/2022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425673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28A28C-4C6A-46EA-90C0-4EE0B89CC5C7}" type="datetimeFigureOut">
              <a:rPr lang="en-US" smtClean="0"/>
              <a:t>10/30/2022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696973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28A28C-4C6A-46EA-90C0-4EE0B89CC5C7}" type="datetimeFigureOut">
              <a:rPr lang="en-US" smtClean="0"/>
              <a:t>10/30/2022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760722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28A28C-4C6A-46EA-90C0-4EE0B89CC5C7}" type="datetimeFigureOut">
              <a:rPr lang="en-US" smtClean="0"/>
              <a:t>10/30/2022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2111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28A28C-4C6A-46EA-90C0-4EE0B89CC5C7}" type="datetimeFigureOut">
              <a:rPr lang="en-US" smtClean="0"/>
              <a:t>10/30/2022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508546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8C28A28C-4C6A-46EA-90C0-4EE0B89CC5C7}" type="datetimeFigureOut">
              <a:rPr lang="en-US" smtClean="0"/>
              <a:pPr/>
              <a:t>10/30/2022</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5DEF7F31-0B8A-474A-B86C-91F381754329}" type="slidenum">
              <a:rPr lang="en-US" smtClean="0"/>
              <a:pPr/>
              <a:t>‹#›</a:t>
            </a:fld>
            <a:endParaRPr lang="en-US" dirty="0"/>
          </a:p>
        </p:txBody>
      </p:sp>
    </p:spTree>
    <p:extLst>
      <p:ext uri="{BB962C8B-B14F-4D97-AF65-F5344CB8AC3E}">
        <p14:creationId xmlns:p14="http://schemas.microsoft.com/office/powerpoint/2010/main" val="655630064"/>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sv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bitrebels.com/business/what-exactly-is-two-pizza-team-rule/" TargetMode="External"/><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Layout" Target="../diagrams/layout1.xml"/><Relationship Id="rId7" Type="http://schemas.openxmlformats.org/officeDocument/2006/relationships/image" Target="../media/image1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18.svg"/><Relationship Id="rId5" Type="http://schemas.openxmlformats.org/officeDocument/2006/relationships/diagramColors" Target="../diagrams/colors1.xml"/><Relationship Id="rId10" Type="http://schemas.openxmlformats.org/officeDocument/2006/relationships/image" Target="../media/image17.png"/><Relationship Id="rId4" Type="http://schemas.openxmlformats.org/officeDocument/2006/relationships/diagramQuickStyle" Target="../diagrams/quickStyle1.xml"/><Relationship Id="rId9" Type="http://schemas.openxmlformats.org/officeDocument/2006/relationships/image" Target="../media/image16.sv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28.svg"/></Relationships>
</file>

<file path=ppt/slides/_rels/slide9.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0" name="Rectangle 19">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9FB6777C-612C-28A7-D7EB-3FFEB334716D}"/>
              </a:ext>
            </a:extLst>
          </p:cNvPr>
          <p:cNvPicPr>
            <a:picLocks noGrp="1" noChangeAspect="1"/>
          </p:cNvPicPr>
          <p:nvPr>
            <p:ph idx="1"/>
          </p:nvPr>
        </p:nvPicPr>
        <p:blipFill rotWithShape="1">
          <a:blip r:embed="rId2">
            <a:alphaModFix amt="40000"/>
          </a:blip>
          <a:srcRect t="9744" b="5987"/>
          <a:stretch/>
        </p:blipFill>
        <p:spPr>
          <a:xfrm>
            <a:off x="-3175" y="10"/>
            <a:ext cx="12192000" cy="6857990"/>
          </a:xfrm>
          <a:prstGeom prst="rect">
            <a:avLst/>
          </a:prstGeom>
        </p:spPr>
      </p:pic>
      <p:sp>
        <p:nvSpPr>
          <p:cNvPr id="2" name="Title 1">
            <a:extLst>
              <a:ext uri="{FF2B5EF4-FFF2-40B4-BE49-F238E27FC236}">
                <a16:creationId xmlns:a16="http://schemas.microsoft.com/office/drawing/2014/main" id="{729783FB-725F-D615-D796-8FE03AAEC386}"/>
              </a:ext>
            </a:extLst>
          </p:cNvPr>
          <p:cNvSpPr>
            <a:spLocks noGrp="1"/>
          </p:cNvSpPr>
          <p:nvPr>
            <p:ph type="title"/>
          </p:nvPr>
        </p:nvSpPr>
        <p:spPr>
          <a:xfrm>
            <a:off x="684212" y="685799"/>
            <a:ext cx="8001000" cy="2971801"/>
          </a:xfrm>
        </p:spPr>
        <p:txBody>
          <a:bodyPr vert="horz" lIns="91440" tIns="45720" rIns="91440" bIns="45720" rtlCol="0" anchor="b">
            <a:normAutofit/>
          </a:bodyPr>
          <a:lstStyle/>
          <a:p>
            <a:r>
              <a:rPr lang="en-US" sz="4800" b="1" dirty="0"/>
              <a:t>THE TWO PIZZA RULE</a:t>
            </a:r>
          </a:p>
        </p:txBody>
      </p:sp>
    </p:spTree>
    <p:extLst>
      <p:ext uri="{BB962C8B-B14F-4D97-AF65-F5344CB8AC3E}">
        <p14:creationId xmlns:p14="http://schemas.microsoft.com/office/powerpoint/2010/main" val="39515553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14B8-D0B2-22E6-15A4-4AB6DF35B2BA}"/>
              </a:ext>
            </a:extLst>
          </p:cNvPr>
          <p:cNvSpPr>
            <a:spLocks noGrp="1"/>
          </p:cNvSpPr>
          <p:nvPr>
            <p:ph type="title"/>
          </p:nvPr>
        </p:nvSpPr>
        <p:spPr>
          <a:xfrm>
            <a:off x="684212" y="4487332"/>
            <a:ext cx="8767796" cy="1507067"/>
          </a:xfrm>
        </p:spPr>
        <p:txBody>
          <a:bodyPr/>
          <a:lstStyle/>
          <a:p>
            <a:r>
              <a:rPr lang="en-US" b="1" dirty="0">
                <a:solidFill>
                  <a:schemeClr val="tx2">
                    <a:lumMod val="40000"/>
                    <a:lumOff val="60000"/>
                  </a:schemeClr>
                </a:solidFill>
              </a:rPr>
              <a:t>Remember the “two-pizza team rule”</a:t>
            </a:r>
          </a:p>
        </p:txBody>
      </p:sp>
      <p:sp>
        <p:nvSpPr>
          <p:cNvPr id="3" name="Content Placeholder 2">
            <a:extLst>
              <a:ext uri="{FF2B5EF4-FFF2-40B4-BE49-F238E27FC236}">
                <a16:creationId xmlns:a16="http://schemas.microsoft.com/office/drawing/2014/main" id="{958E9466-8C7F-F6D1-91D4-20B2484BE5B5}"/>
              </a:ext>
            </a:extLst>
          </p:cNvPr>
          <p:cNvSpPr>
            <a:spLocks noGrp="1"/>
          </p:cNvSpPr>
          <p:nvPr>
            <p:ph idx="1"/>
          </p:nvPr>
        </p:nvSpPr>
        <p:spPr/>
        <p:txBody>
          <a:bodyPr>
            <a:normAutofit/>
          </a:bodyPr>
          <a:lstStyle/>
          <a:p>
            <a:r>
              <a:rPr lang="en-US" sz="3600" b="1" dirty="0"/>
              <a:t>If you concentrate on efficiency and problem solving in the now with content that matters to everyone in the meeting your meetings will be more productive than they ever have been before.</a:t>
            </a:r>
          </a:p>
        </p:txBody>
      </p:sp>
      <p:pic>
        <p:nvPicPr>
          <p:cNvPr id="5" name="Graphic 4" descr="Whole pizza with solid fill">
            <a:extLst>
              <a:ext uri="{FF2B5EF4-FFF2-40B4-BE49-F238E27FC236}">
                <a16:creationId xmlns:a16="http://schemas.microsoft.com/office/drawing/2014/main" id="{6E3EEA96-C955-9821-3047-B075BD0A60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93388" y="128118"/>
            <a:ext cx="914400" cy="914400"/>
          </a:xfrm>
          <a:prstGeom prst="rect">
            <a:avLst/>
          </a:prstGeom>
        </p:spPr>
      </p:pic>
      <p:pic>
        <p:nvPicPr>
          <p:cNvPr id="7" name="Graphic 6" descr="Whole pizza outline">
            <a:extLst>
              <a:ext uri="{FF2B5EF4-FFF2-40B4-BE49-F238E27FC236}">
                <a16:creationId xmlns:a16="http://schemas.microsoft.com/office/drawing/2014/main" id="{292EB0D9-734F-8A94-0AC6-DD5186BBC79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92645" y="1143001"/>
            <a:ext cx="914400" cy="914400"/>
          </a:xfrm>
          <a:prstGeom prst="rect">
            <a:avLst/>
          </a:prstGeom>
        </p:spPr>
      </p:pic>
    </p:spTree>
    <p:extLst>
      <p:ext uri="{BB962C8B-B14F-4D97-AF65-F5344CB8AC3E}">
        <p14:creationId xmlns:p14="http://schemas.microsoft.com/office/powerpoint/2010/main" val="3759220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C63BA-B3BC-F19D-F643-AC9AC954B286}"/>
              </a:ext>
            </a:extLst>
          </p:cNvPr>
          <p:cNvSpPr>
            <a:spLocks noGrp="1"/>
          </p:cNvSpPr>
          <p:nvPr>
            <p:ph type="title"/>
          </p:nvPr>
        </p:nvSpPr>
        <p:spPr>
          <a:xfrm>
            <a:off x="2094631" y="182880"/>
            <a:ext cx="9950103" cy="2001014"/>
          </a:xfrm>
        </p:spPr>
        <p:txBody>
          <a:bodyPr/>
          <a:lstStyle/>
          <a:p>
            <a:r>
              <a:rPr lang="en-US" dirty="0"/>
              <a:t>The </a:t>
            </a:r>
            <a:r>
              <a:rPr lang="en-US" b="1" dirty="0">
                <a:solidFill>
                  <a:schemeClr val="tx2">
                    <a:lumMod val="40000"/>
                    <a:lumOff val="60000"/>
                  </a:schemeClr>
                </a:solidFill>
              </a:rPr>
              <a:t>two-pizza rule </a:t>
            </a:r>
            <a:r>
              <a:rPr lang="en-US" dirty="0"/>
              <a:t>came from Jeff Bezos the CEO of Amazon</a:t>
            </a:r>
          </a:p>
        </p:txBody>
      </p:sp>
      <p:pic>
        <p:nvPicPr>
          <p:cNvPr id="1026" name="Picture 2" descr="Image result for jeff bezos">
            <a:extLst>
              <a:ext uri="{FF2B5EF4-FFF2-40B4-BE49-F238E27FC236}">
                <a16:creationId xmlns:a16="http://schemas.microsoft.com/office/drawing/2014/main" id="{1CD8D7E1-1D98-9957-46D6-7CAC6BE9481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7370" y="670401"/>
            <a:ext cx="1247775" cy="1371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9C7783B-A76C-48DE-24FD-3C3A2109E28F}"/>
              </a:ext>
            </a:extLst>
          </p:cNvPr>
          <p:cNvSpPr txBox="1"/>
          <p:nvPr/>
        </p:nvSpPr>
        <p:spPr>
          <a:xfrm>
            <a:off x="777240" y="2503170"/>
            <a:ext cx="10206990" cy="2308324"/>
          </a:xfrm>
          <a:prstGeom prst="rect">
            <a:avLst/>
          </a:prstGeom>
          <a:noFill/>
        </p:spPr>
        <p:txBody>
          <a:bodyPr wrap="square" rtlCol="0">
            <a:spAutoFit/>
          </a:bodyPr>
          <a:lstStyle/>
          <a:p>
            <a:r>
              <a:rPr lang="en-US" sz="3600" dirty="0"/>
              <a:t>The idea is that any team should be small enough to be fed by two pizzas which is roughly 5-7 people. Its to avoid the meeting becoming so large that nothing gets done.</a:t>
            </a:r>
          </a:p>
        </p:txBody>
      </p:sp>
    </p:spTree>
    <p:extLst>
      <p:ext uri="{BB962C8B-B14F-4D97-AF65-F5344CB8AC3E}">
        <p14:creationId xmlns:p14="http://schemas.microsoft.com/office/powerpoint/2010/main" val="380006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2F3676-AEEA-83D9-ECB0-EF1CF376E763}"/>
              </a:ext>
            </a:extLst>
          </p:cNvPr>
          <p:cNvSpPr>
            <a:spLocks noGrp="1"/>
          </p:cNvSpPr>
          <p:nvPr>
            <p:ph type="title"/>
          </p:nvPr>
        </p:nvSpPr>
        <p:spPr>
          <a:xfrm>
            <a:off x="832801" y="-67734"/>
            <a:ext cx="9081219" cy="1507067"/>
          </a:xfrm>
        </p:spPr>
        <p:txBody>
          <a:bodyPr/>
          <a:lstStyle/>
          <a:p>
            <a:r>
              <a:rPr lang="en-US" b="1" dirty="0">
                <a:latin typeface="Arial Rounded MT Bold" panose="020F0704030504030204" pitchFamily="34" charset="0"/>
              </a:rPr>
              <a:t>Keep your meetings productive</a:t>
            </a:r>
          </a:p>
        </p:txBody>
      </p:sp>
      <p:sp>
        <p:nvSpPr>
          <p:cNvPr id="5" name="Content Placeholder 4">
            <a:extLst>
              <a:ext uri="{FF2B5EF4-FFF2-40B4-BE49-F238E27FC236}">
                <a16:creationId xmlns:a16="http://schemas.microsoft.com/office/drawing/2014/main" id="{76B59EF7-7216-7D6A-C798-57CDD275C9F6}"/>
              </a:ext>
            </a:extLst>
          </p:cNvPr>
          <p:cNvSpPr>
            <a:spLocks noGrp="1"/>
          </p:cNvSpPr>
          <p:nvPr>
            <p:ph idx="1"/>
          </p:nvPr>
        </p:nvSpPr>
        <p:spPr>
          <a:xfrm>
            <a:off x="1152842" y="1294447"/>
            <a:ext cx="8534400" cy="2717483"/>
          </a:xfrm>
        </p:spPr>
        <p:txBody>
          <a:bodyPr>
            <a:normAutofit/>
          </a:bodyPr>
          <a:lstStyle/>
          <a:p>
            <a:r>
              <a:rPr lang="en-US" sz="3600" b="1" dirty="0"/>
              <a:t>We want to keep the meetings at 5-7 people to give everyone a chance to be heard in the meeting. </a:t>
            </a:r>
          </a:p>
        </p:txBody>
      </p:sp>
      <p:pic>
        <p:nvPicPr>
          <p:cNvPr id="7" name="Graphic 6" descr="Group with solid fill">
            <a:extLst>
              <a:ext uri="{FF2B5EF4-FFF2-40B4-BE49-F238E27FC236}">
                <a16:creationId xmlns:a16="http://schemas.microsoft.com/office/drawing/2014/main" id="{1065EC1B-E032-DD98-0D31-62E2D7409D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36320" y="4189914"/>
            <a:ext cx="2318068" cy="2032586"/>
          </a:xfrm>
          <a:prstGeom prst="rect">
            <a:avLst/>
          </a:prstGeom>
        </p:spPr>
      </p:pic>
      <p:pic>
        <p:nvPicPr>
          <p:cNvPr id="9" name="Graphic 8" descr="Group of women with solid fill">
            <a:extLst>
              <a:ext uri="{FF2B5EF4-FFF2-40B4-BE49-F238E27FC236}">
                <a16:creationId xmlns:a16="http://schemas.microsoft.com/office/drawing/2014/main" id="{D7EAAC9D-0052-D0EF-7257-59240E8E9A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42632" y="4435476"/>
            <a:ext cx="1541462" cy="1541462"/>
          </a:xfrm>
          <a:prstGeom prst="rect">
            <a:avLst/>
          </a:prstGeom>
        </p:spPr>
      </p:pic>
    </p:spTree>
    <p:extLst>
      <p:ext uri="{BB962C8B-B14F-4D97-AF65-F5344CB8AC3E}">
        <p14:creationId xmlns:p14="http://schemas.microsoft.com/office/powerpoint/2010/main" val="792644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9B250-685E-B4F1-DA1D-DA3CA924DAC8}"/>
              </a:ext>
            </a:extLst>
          </p:cNvPr>
          <p:cNvSpPr>
            <a:spLocks noGrp="1"/>
          </p:cNvSpPr>
          <p:nvPr>
            <p:ph type="title"/>
          </p:nvPr>
        </p:nvSpPr>
        <p:spPr>
          <a:xfrm>
            <a:off x="1345347" y="197474"/>
            <a:ext cx="8534400" cy="1227066"/>
          </a:xfrm>
        </p:spPr>
        <p:txBody>
          <a:bodyPr/>
          <a:lstStyle/>
          <a:p>
            <a:r>
              <a:rPr lang="en-US" b="1" dirty="0"/>
              <a:t>Customize your meetings</a:t>
            </a:r>
          </a:p>
        </p:txBody>
      </p:sp>
      <p:sp>
        <p:nvSpPr>
          <p:cNvPr id="3" name="Content Placeholder 2">
            <a:extLst>
              <a:ext uri="{FF2B5EF4-FFF2-40B4-BE49-F238E27FC236}">
                <a16:creationId xmlns:a16="http://schemas.microsoft.com/office/drawing/2014/main" id="{C0E3659F-8433-7B71-DAB6-E1D7B8F3905E}"/>
              </a:ext>
            </a:extLst>
          </p:cNvPr>
          <p:cNvSpPr>
            <a:spLocks noGrp="1"/>
          </p:cNvSpPr>
          <p:nvPr>
            <p:ph idx="1"/>
          </p:nvPr>
        </p:nvSpPr>
        <p:spPr>
          <a:xfrm>
            <a:off x="695642" y="2263140"/>
            <a:ext cx="8534400" cy="3615267"/>
          </a:xfrm>
        </p:spPr>
        <p:txBody>
          <a:bodyPr>
            <a:noAutofit/>
          </a:bodyPr>
          <a:lstStyle/>
          <a:p>
            <a:r>
              <a:rPr lang="en-US" sz="3600" b="1" dirty="0"/>
              <a:t>You can customize your meetings by customizing who is in the room.  For instance, it is not always necessary to have the Sales team people in a meeting about Marketing. By arranging the meeting better, you can allow for more productive discussions .</a:t>
            </a:r>
          </a:p>
        </p:txBody>
      </p:sp>
    </p:spTree>
    <p:extLst>
      <p:ext uri="{BB962C8B-B14F-4D97-AF65-F5344CB8AC3E}">
        <p14:creationId xmlns:p14="http://schemas.microsoft.com/office/powerpoint/2010/main" val="3199842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1BBDC9-2DC6-4959-AC3D-49A5DCB05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B74BB55-8517-4CFE-9389-81D0E6F81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12" name="Group 11">
            <a:extLst>
              <a:ext uri="{FF2B5EF4-FFF2-40B4-BE49-F238E27FC236}">
                <a16:creationId xmlns:a16="http://schemas.microsoft.com/office/drawing/2014/main" id="{A3F7C935-E41E-4E8D-91DF-D3BAB9521DF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45" y="4435646"/>
            <a:ext cx="1419541" cy="1660354"/>
            <a:chOff x="10292292" y="2963333"/>
            <a:chExt cx="1896535" cy="2218267"/>
          </a:xfrm>
        </p:grpSpPr>
        <p:cxnSp>
          <p:nvCxnSpPr>
            <p:cNvPr id="13" name="Straight Connector 12">
              <a:extLst>
                <a:ext uri="{FF2B5EF4-FFF2-40B4-BE49-F238E27FC236}">
                  <a16:creationId xmlns:a16="http://schemas.microsoft.com/office/drawing/2014/main" id="{4FB64230-1B44-4C76-9885-0BBE5C736C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3F7F181-4FFE-4F8E-A3D0-1A8ECDEFFB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0292292" y="3190344"/>
              <a:ext cx="1896535"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066495D-EC57-44E4-8DED-0DC2E07AA2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0E0DA2F2-D672-4417-8072-9ED4FA5CC5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30E8BACB-AEC7-46A5-A3AD-4D1BBE8715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19" name="Rectangle 18">
            <a:extLst>
              <a:ext uri="{FF2B5EF4-FFF2-40B4-BE49-F238E27FC236}">
                <a16:creationId xmlns:a16="http://schemas.microsoft.com/office/drawing/2014/main" id="{08452CCF-4A27-488A-AAF4-424933CFC9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4212" y="0"/>
            <a:ext cx="4657345" cy="6858000"/>
          </a:xfrm>
          <a:prstGeom prst="rect">
            <a:avLst/>
          </a:prstGeom>
          <a:solidFill>
            <a:schemeClr val="accent1">
              <a:lumMod val="75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D06C7B-99AB-A2A8-E5E0-443144DD4C25}"/>
              </a:ext>
            </a:extLst>
          </p:cNvPr>
          <p:cNvSpPr>
            <a:spLocks noGrp="1"/>
          </p:cNvSpPr>
          <p:nvPr>
            <p:ph type="title"/>
          </p:nvPr>
        </p:nvSpPr>
        <p:spPr>
          <a:xfrm>
            <a:off x="1706006" y="685800"/>
            <a:ext cx="3705269" cy="3875403"/>
          </a:xfrm>
        </p:spPr>
        <p:txBody>
          <a:bodyPr>
            <a:normAutofit/>
          </a:bodyPr>
          <a:lstStyle/>
          <a:p>
            <a:r>
              <a:rPr lang="en-US" sz="3200" b="1" dirty="0">
                <a:solidFill>
                  <a:srgbClr val="FFFFFF"/>
                </a:solidFill>
              </a:rPr>
              <a:t>You can always add more to your meetings (but not too much)</a:t>
            </a:r>
          </a:p>
        </p:txBody>
      </p:sp>
      <p:pic>
        <p:nvPicPr>
          <p:cNvPr id="5" name="Content Placeholder 4" descr="Pizza slices on board">
            <a:extLst>
              <a:ext uri="{FF2B5EF4-FFF2-40B4-BE49-F238E27FC236}">
                <a16:creationId xmlns:a16="http://schemas.microsoft.com/office/drawing/2014/main" id="{C2FB3619-FACF-6F75-5B6E-EBD6449633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34497" y="241443"/>
            <a:ext cx="4754562" cy="2229834"/>
          </a:xfrm>
        </p:spPr>
      </p:pic>
      <p:sp>
        <p:nvSpPr>
          <p:cNvPr id="6" name="TextBox 5">
            <a:extLst>
              <a:ext uri="{FF2B5EF4-FFF2-40B4-BE49-F238E27FC236}">
                <a16:creationId xmlns:a16="http://schemas.microsoft.com/office/drawing/2014/main" id="{F7EC0671-2ED2-06DE-304A-85F4D1DAA40D}"/>
              </a:ext>
            </a:extLst>
          </p:cNvPr>
          <p:cNvSpPr txBox="1"/>
          <p:nvPr/>
        </p:nvSpPr>
        <p:spPr>
          <a:xfrm>
            <a:off x="6734497" y="3097530"/>
            <a:ext cx="4754562" cy="2585323"/>
          </a:xfrm>
          <a:prstGeom prst="rect">
            <a:avLst/>
          </a:prstGeom>
          <a:noFill/>
        </p:spPr>
        <p:txBody>
          <a:bodyPr wrap="square" rtlCol="0">
            <a:spAutoFit/>
          </a:bodyPr>
          <a:lstStyle/>
          <a:p>
            <a:r>
              <a:rPr lang="en-US" sz="2400" dirty="0">
                <a:solidFill>
                  <a:schemeClr val="accent5">
                    <a:lumMod val="20000"/>
                    <a:lumOff val="80000"/>
                  </a:schemeClr>
                </a:solidFill>
                <a:effectLst/>
                <a:latin typeface="Arial" panose="020B0604020202020204" pitchFamily="34" charset="0"/>
                <a:ea typeface="Times New Roman" panose="02020603050405020304" pitchFamily="18" charset="0"/>
              </a:rPr>
              <a:t>By including an individual from another “piece of the pizza pie” from the office, for example, a software engineer, you are creating a streamlined flow of communication to the office.</a:t>
            </a:r>
            <a:endParaRPr lang="en-US" sz="2400" dirty="0">
              <a:solidFill>
                <a:schemeClr val="accent5">
                  <a:lumMod val="20000"/>
                  <a:lumOff val="80000"/>
                </a:schemeClr>
              </a:solidFill>
              <a:effectLst/>
              <a:latin typeface="Times New Roman" panose="02020603050405020304" pitchFamily="18" charset="0"/>
              <a:ea typeface="Times New Roman" panose="02020603050405020304" pitchFamily="18" charset="0"/>
            </a:endParaRPr>
          </a:p>
          <a:p>
            <a:endParaRPr lang="en-US" dirty="0"/>
          </a:p>
        </p:txBody>
      </p:sp>
      <p:sp>
        <p:nvSpPr>
          <p:cNvPr id="7" name="TextBox 6">
            <a:extLst>
              <a:ext uri="{FF2B5EF4-FFF2-40B4-BE49-F238E27FC236}">
                <a16:creationId xmlns:a16="http://schemas.microsoft.com/office/drawing/2014/main" id="{666168FF-A8A0-40C5-8178-E67130D03E07}"/>
              </a:ext>
            </a:extLst>
          </p:cNvPr>
          <p:cNvSpPr txBox="1"/>
          <p:nvPr/>
        </p:nvSpPr>
        <p:spPr>
          <a:xfrm>
            <a:off x="1353816" y="6107668"/>
            <a:ext cx="4556096" cy="646331"/>
          </a:xfrm>
          <a:prstGeom prst="rect">
            <a:avLst/>
          </a:prstGeom>
          <a:noFill/>
        </p:spPr>
        <p:txBody>
          <a:bodyPr wrap="square" rtlCol="0">
            <a:spAutoFit/>
          </a:bodyPr>
          <a:lstStyle/>
          <a:p>
            <a:r>
              <a:rPr lang="en-US" sz="1800" u="sng" dirty="0">
                <a:solidFill>
                  <a:schemeClr val="tx2">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https://bitrebels.com/business/what-exactly-is-two-pizza-team-rule</a:t>
            </a:r>
            <a:r>
              <a:rPr lang="en-US" sz="1800" u="sng" dirty="0">
                <a:solidFill>
                  <a:srgbClr val="0D2E46"/>
                </a:solidFill>
                <a:effectLst/>
                <a:latin typeface="Calibri" panose="020F0502020204030204" pitchFamily="34"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a:t>
            </a:r>
            <a:endParaRPr lang="en-US" dirty="0"/>
          </a:p>
        </p:txBody>
      </p:sp>
    </p:spTree>
    <p:extLst>
      <p:ext uri="{BB962C8B-B14F-4D97-AF65-F5344CB8AC3E}">
        <p14:creationId xmlns:p14="http://schemas.microsoft.com/office/powerpoint/2010/main" val="1569576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2BFB-BD22-E1AB-9942-1560C6D5FA5D}"/>
              </a:ext>
            </a:extLst>
          </p:cNvPr>
          <p:cNvSpPr>
            <a:spLocks noGrp="1"/>
          </p:cNvSpPr>
          <p:nvPr>
            <p:ph type="title"/>
          </p:nvPr>
        </p:nvSpPr>
        <p:spPr>
          <a:xfrm>
            <a:off x="300753" y="530942"/>
            <a:ext cx="5480615" cy="2720257"/>
          </a:xfrm>
        </p:spPr>
        <p:txBody>
          <a:bodyPr/>
          <a:lstStyle/>
          <a:p>
            <a:r>
              <a:rPr lang="en-US" b="1" dirty="0"/>
              <a:t>Have you seen efficiency</a:t>
            </a:r>
            <a:r>
              <a:rPr lang="en-US" b="1" dirty="0">
                <a:latin typeface="Arial Rounded MT Bold" panose="020F0704030504030204" pitchFamily="34" charset="0"/>
              </a:rPr>
              <a:t> ?</a:t>
            </a:r>
            <a:endParaRPr lang="en-US" b="1" dirty="0"/>
          </a:p>
        </p:txBody>
      </p:sp>
      <p:graphicFrame>
        <p:nvGraphicFramePr>
          <p:cNvPr id="4" name="Content Placeholder 3">
            <a:extLst>
              <a:ext uri="{FF2B5EF4-FFF2-40B4-BE49-F238E27FC236}">
                <a16:creationId xmlns:a16="http://schemas.microsoft.com/office/drawing/2014/main" id="{5F2DE12B-02E9-33BE-4DE2-576F77C6D212}"/>
              </a:ext>
            </a:extLst>
          </p:cNvPr>
          <p:cNvGraphicFramePr>
            <a:graphicFrameLocks noGrp="1"/>
          </p:cNvGraphicFramePr>
          <p:nvPr>
            <p:ph idx="1"/>
            <p:extLst>
              <p:ext uri="{D42A27DB-BD31-4B8C-83A1-F6EECF244321}">
                <p14:modId xmlns:p14="http://schemas.microsoft.com/office/powerpoint/2010/main" val="1490597055"/>
              </p:ext>
            </p:extLst>
          </p:nvPr>
        </p:nvGraphicFramePr>
        <p:xfrm>
          <a:off x="4765325" y="377791"/>
          <a:ext cx="8534400" cy="36147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F0EA269F-7443-FD19-FB0C-0E11D022510B}"/>
              </a:ext>
            </a:extLst>
          </p:cNvPr>
          <p:cNvSpPr txBox="1"/>
          <p:nvPr/>
        </p:nvSpPr>
        <p:spPr>
          <a:xfrm>
            <a:off x="2939846" y="3251199"/>
            <a:ext cx="2959509" cy="1077218"/>
          </a:xfrm>
          <a:prstGeom prst="rect">
            <a:avLst/>
          </a:prstGeom>
          <a:noFill/>
        </p:spPr>
        <p:txBody>
          <a:bodyPr wrap="square" rtlCol="0">
            <a:spAutoFit/>
          </a:bodyPr>
          <a:lstStyle/>
          <a:p>
            <a:r>
              <a:rPr lang="en-US" sz="3200" b="1" dirty="0">
                <a:latin typeface="Arial Rounded MT Bold" panose="020F0704030504030204" pitchFamily="34" charset="0"/>
              </a:rPr>
              <a:t>Yeah its stuck in meetings!</a:t>
            </a:r>
          </a:p>
        </p:txBody>
      </p:sp>
      <p:sp>
        <p:nvSpPr>
          <p:cNvPr id="6" name="Speech Bubble: Oval 5">
            <a:extLst>
              <a:ext uri="{FF2B5EF4-FFF2-40B4-BE49-F238E27FC236}">
                <a16:creationId xmlns:a16="http://schemas.microsoft.com/office/drawing/2014/main" id="{0C282C6C-4373-9D7B-4CFE-A672279A3A09}"/>
              </a:ext>
            </a:extLst>
          </p:cNvPr>
          <p:cNvSpPr/>
          <p:nvPr/>
        </p:nvSpPr>
        <p:spPr>
          <a:xfrm rot="21396811">
            <a:off x="2439136" y="2727567"/>
            <a:ext cx="3835117" cy="2067666"/>
          </a:xfrm>
          <a:prstGeom prst="wedgeEllipse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D371559-6E0B-C39B-D6E6-389CB1220851}"/>
              </a:ext>
            </a:extLst>
          </p:cNvPr>
          <p:cNvPicPr>
            <a:picLocks noChangeAspect="1"/>
          </p:cNvPicPr>
          <p:nvPr/>
        </p:nvPicPr>
        <p:blipFill>
          <a:blip r:embed="rId7"/>
          <a:stretch>
            <a:fillRect/>
          </a:stretch>
        </p:blipFill>
        <p:spPr>
          <a:xfrm>
            <a:off x="100935" y="693102"/>
            <a:ext cx="4113784" cy="2558097"/>
          </a:xfrm>
          <a:prstGeom prst="rect">
            <a:avLst/>
          </a:prstGeom>
        </p:spPr>
      </p:pic>
      <p:pic>
        <p:nvPicPr>
          <p:cNvPr id="9" name="Graphic 8" descr="School girl with solid fill">
            <a:extLst>
              <a:ext uri="{FF2B5EF4-FFF2-40B4-BE49-F238E27FC236}">
                <a16:creationId xmlns:a16="http://schemas.microsoft.com/office/drawing/2014/main" id="{BACCD788-DA4F-D715-05B0-0DE5E4C8523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04388" y="2616100"/>
            <a:ext cx="1657263" cy="1657263"/>
          </a:xfrm>
          <a:prstGeom prst="rect">
            <a:avLst/>
          </a:prstGeom>
        </p:spPr>
      </p:pic>
      <p:pic>
        <p:nvPicPr>
          <p:cNvPr id="11" name="Graphic 10" descr="User with solid fill">
            <a:extLst>
              <a:ext uri="{FF2B5EF4-FFF2-40B4-BE49-F238E27FC236}">
                <a16:creationId xmlns:a16="http://schemas.microsoft.com/office/drawing/2014/main" id="{BE0E9946-D23D-DC75-E4A7-0468786DEFE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098284" y="4906700"/>
            <a:ext cx="1683124" cy="1683124"/>
          </a:xfrm>
          <a:prstGeom prst="rect">
            <a:avLst/>
          </a:prstGeom>
        </p:spPr>
      </p:pic>
    </p:spTree>
    <p:extLst>
      <p:ext uri="{BB962C8B-B14F-4D97-AF65-F5344CB8AC3E}">
        <p14:creationId xmlns:p14="http://schemas.microsoft.com/office/powerpoint/2010/main" val="1317085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9C59BA-CB85-9032-71B5-BEED1FBAE0AF}"/>
              </a:ext>
            </a:extLst>
          </p:cNvPr>
          <p:cNvSpPr>
            <a:spLocks noGrp="1"/>
          </p:cNvSpPr>
          <p:nvPr>
            <p:ph idx="1"/>
          </p:nvPr>
        </p:nvSpPr>
        <p:spPr>
          <a:xfrm>
            <a:off x="251075" y="311484"/>
            <a:ext cx="5943601" cy="3491832"/>
          </a:xfrm>
        </p:spPr>
        <p:txBody>
          <a:bodyPr>
            <a:normAutofit/>
          </a:bodyPr>
          <a:lstStyle/>
          <a:p>
            <a:r>
              <a:rPr lang="en-US" b="1" dirty="0">
                <a:solidFill>
                  <a:schemeClr val="bg1"/>
                </a:solidFill>
              </a:rPr>
              <a:t>To demonstrate the last slide, take a two-pizza team of five people and count the maximum possible one-on-one connections between the team members. Four for each member means there are a max of 20 two-person communications channels on the team.</a:t>
            </a:r>
          </a:p>
        </p:txBody>
      </p:sp>
      <p:sp>
        <p:nvSpPr>
          <p:cNvPr id="5" name="TextBox 4">
            <a:extLst>
              <a:ext uri="{FF2B5EF4-FFF2-40B4-BE49-F238E27FC236}">
                <a16:creationId xmlns:a16="http://schemas.microsoft.com/office/drawing/2014/main" id="{D749846E-62CC-FF34-1F18-D886E2CBEE67}"/>
              </a:ext>
            </a:extLst>
          </p:cNvPr>
          <p:cNvSpPr txBox="1"/>
          <p:nvPr/>
        </p:nvSpPr>
        <p:spPr>
          <a:xfrm>
            <a:off x="251075" y="4148488"/>
            <a:ext cx="5524083" cy="1815882"/>
          </a:xfrm>
          <a:prstGeom prst="rect">
            <a:avLst/>
          </a:prstGeom>
          <a:noFill/>
        </p:spPr>
        <p:txBody>
          <a:bodyPr wrap="square" rtlCol="0">
            <a:spAutoFit/>
          </a:bodyPr>
          <a:lstStyle/>
          <a:p>
            <a:r>
              <a:rPr lang="en-US" sz="2800" b="1" dirty="0">
                <a:solidFill>
                  <a:schemeClr val="bg1"/>
                </a:solidFill>
              </a:rPr>
              <a:t>Now double the team members and the number of one-to-one connections jumps to 90</a:t>
            </a:r>
          </a:p>
        </p:txBody>
      </p:sp>
      <p:sp>
        <p:nvSpPr>
          <p:cNvPr id="6" name="TextBox 5">
            <a:extLst>
              <a:ext uri="{FF2B5EF4-FFF2-40B4-BE49-F238E27FC236}">
                <a16:creationId xmlns:a16="http://schemas.microsoft.com/office/drawing/2014/main" id="{560F0AAE-B48A-0D14-0BA2-AEB821AE1877}"/>
              </a:ext>
            </a:extLst>
          </p:cNvPr>
          <p:cNvSpPr txBox="1"/>
          <p:nvPr/>
        </p:nvSpPr>
        <p:spPr>
          <a:xfrm>
            <a:off x="2281186" y="5894043"/>
            <a:ext cx="9000439" cy="707886"/>
          </a:xfrm>
          <a:prstGeom prst="rect">
            <a:avLst/>
          </a:prstGeom>
          <a:noFill/>
        </p:spPr>
        <p:txBody>
          <a:bodyPr wrap="square" rtlCol="0">
            <a:spAutoFit/>
          </a:bodyPr>
          <a:lstStyle/>
          <a:p>
            <a:r>
              <a:rPr lang="en-US" sz="2000" b="1" dirty="0">
                <a:solidFill>
                  <a:schemeClr val="tx2">
                    <a:lumMod val="20000"/>
                    <a:lumOff val="80000"/>
                  </a:schemeClr>
                </a:solidFill>
              </a:rPr>
              <a:t>See the point… just like with machinery with every moving part you add the probability of a breakdown increases</a:t>
            </a:r>
          </a:p>
        </p:txBody>
      </p:sp>
      <p:sp>
        <p:nvSpPr>
          <p:cNvPr id="7" name="Flowchart: Merge 6">
            <a:extLst>
              <a:ext uri="{FF2B5EF4-FFF2-40B4-BE49-F238E27FC236}">
                <a16:creationId xmlns:a16="http://schemas.microsoft.com/office/drawing/2014/main" id="{704531B4-F7B9-0D38-6857-717290DAC736}"/>
              </a:ext>
            </a:extLst>
          </p:cNvPr>
          <p:cNvSpPr/>
          <p:nvPr/>
        </p:nvSpPr>
        <p:spPr>
          <a:xfrm>
            <a:off x="7661709" y="693019"/>
            <a:ext cx="423512" cy="346509"/>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3EA69A8-F7A8-6F45-D9C5-25637306ED04}"/>
              </a:ext>
            </a:extLst>
          </p:cNvPr>
          <p:cNvPicPr>
            <a:picLocks noChangeAspect="1"/>
          </p:cNvPicPr>
          <p:nvPr/>
        </p:nvPicPr>
        <p:blipFill>
          <a:blip r:embed="rId2"/>
          <a:stretch>
            <a:fillRect/>
          </a:stretch>
        </p:blipFill>
        <p:spPr>
          <a:xfrm>
            <a:off x="9560222" y="683377"/>
            <a:ext cx="438950" cy="365792"/>
          </a:xfrm>
          <a:prstGeom prst="rect">
            <a:avLst/>
          </a:prstGeom>
        </p:spPr>
      </p:pic>
      <p:pic>
        <p:nvPicPr>
          <p:cNvPr id="9" name="Picture 8">
            <a:extLst>
              <a:ext uri="{FF2B5EF4-FFF2-40B4-BE49-F238E27FC236}">
                <a16:creationId xmlns:a16="http://schemas.microsoft.com/office/drawing/2014/main" id="{4993342A-D409-7514-F2E5-7F272C147A89}"/>
              </a:ext>
            </a:extLst>
          </p:cNvPr>
          <p:cNvPicPr>
            <a:picLocks noChangeAspect="1"/>
          </p:cNvPicPr>
          <p:nvPr/>
        </p:nvPicPr>
        <p:blipFill>
          <a:blip r:embed="rId2"/>
          <a:stretch>
            <a:fillRect/>
          </a:stretch>
        </p:blipFill>
        <p:spPr>
          <a:xfrm>
            <a:off x="8934365" y="702934"/>
            <a:ext cx="438950" cy="365792"/>
          </a:xfrm>
          <a:prstGeom prst="rect">
            <a:avLst/>
          </a:prstGeom>
        </p:spPr>
      </p:pic>
      <p:pic>
        <p:nvPicPr>
          <p:cNvPr id="10" name="Picture 9">
            <a:extLst>
              <a:ext uri="{FF2B5EF4-FFF2-40B4-BE49-F238E27FC236}">
                <a16:creationId xmlns:a16="http://schemas.microsoft.com/office/drawing/2014/main" id="{17448D4A-8436-0E43-4623-4371971320B4}"/>
              </a:ext>
            </a:extLst>
          </p:cNvPr>
          <p:cNvPicPr>
            <a:picLocks noChangeAspect="1"/>
          </p:cNvPicPr>
          <p:nvPr/>
        </p:nvPicPr>
        <p:blipFill>
          <a:blip r:embed="rId2"/>
          <a:stretch>
            <a:fillRect/>
          </a:stretch>
        </p:blipFill>
        <p:spPr>
          <a:xfrm>
            <a:off x="8308508" y="693019"/>
            <a:ext cx="438950" cy="365792"/>
          </a:xfrm>
          <a:prstGeom prst="rect">
            <a:avLst/>
          </a:prstGeom>
        </p:spPr>
      </p:pic>
      <p:pic>
        <p:nvPicPr>
          <p:cNvPr id="11" name="Picture 10">
            <a:extLst>
              <a:ext uri="{FF2B5EF4-FFF2-40B4-BE49-F238E27FC236}">
                <a16:creationId xmlns:a16="http://schemas.microsoft.com/office/drawing/2014/main" id="{AF7997AD-8149-1D7D-2E2E-08921CB61E36}"/>
              </a:ext>
            </a:extLst>
          </p:cNvPr>
          <p:cNvPicPr>
            <a:picLocks noChangeAspect="1"/>
          </p:cNvPicPr>
          <p:nvPr/>
        </p:nvPicPr>
        <p:blipFill>
          <a:blip r:embed="rId3"/>
          <a:stretch>
            <a:fillRect/>
          </a:stretch>
        </p:blipFill>
        <p:spPr>
          <a:xfrm>
            <a:off x="7658105" y="1292150"/>
            <a:ext cx="2341067" cy="384081"/>
          </a:xfrm>
          <a:prstGeom prst="rect">
            <a:avLst/>
          </a:prstGeom>
        </p:spPr>
      </p:pic>
      <p:pic>
        <p:nvPicPr>
          <p:cNvPr id="12" name="Picture 11">
            <a:extLst>
              <a:ext uri="{FF2B5EF4-FFF2-40B4-BE49-F238E27FC236}">
                <a16:creationId xmlns:a16="http://schemas.microsoft.com/office/drawing/2014/main" id="{8D8176AB-4666-5B9D-3259-A1694A5F44F1}"/>
              </a:ext>
            </a:extLst>
          </p:cNvPr>
          <p:cNvPicPr>
            <a:picLocks noChangeAspect="1"/>
          </p:cNvPicPr>
          <p:nvPr/>
        </p:nvPicPr>
        <p:blipFill>
          <a:blip r:embed="rId3"/>
          <a:stretch>
            <a:fillRect/>
          </a:stretch>
        </p:blipFill>
        <p:spPr>
          <a:xfrm>
            <a:off x="7658104" y="1919212"/>
            <a:ext cx="2341067" cy="384081"/>
          </a:xfrm>
          <a:prstGeom prst="rect">
            <a:avLst/>
          </a:prstGeom>
        </p:spPr>
      </p:pic>
      <p:pic>
        <p:nvPicPr>
          <p:cNvPr id="13" name="Picture 12">
            <a:extLst>
              <a:ext uri="{FF2B5EF4-FFF2-40B4-BE49-F238E27FC236}">
                <a16:creationId xmlns:a16="http://schemas.microsoft.com/office/drawing/2014/main" id="{CC927216-F98C-86BE-6BA9-872F78D93FF6}"/>
              </a:ext>
            </a:extLst>
          </p:cNvPr>
          <p:cNvPicPr>
            <a:picLocks noChangeAspect="1"/>
          </p:cNvPicPr>
          <p:nvPr/>
        </p:nvPicPr>
        <p:blipFill>
          <a:blip r:embed="rId3"/>
          <a:stretch>
            <a:fillRect/>
          </a:stretch>
        </p:blipFill>
        <p:spPr>
          <a:xfrm>
            <a:off x="7658104" y="2572312"/>
            <a:ext cx="2341067" cy="384081"/>
          </a:xfrm>
          <a:prstGeom prst="rect">
            <a:avLst/>
          </a:prstGeom>
        </p:spPr>
      </p:pic>
      <p:pic>
        <p:nvPicPr>
          <p:cNvPr id="14" name="Picture 13">
            <a:extLst>
              <a:ext uri="{FF2B5EF4-FFF2-40B4-BE49-F238E27FC236}">
                <a16:creationId xmlns:a16="http://schemas.microsoft.com/office/drawing/2014/main" id="{4E5F40EC-6BBB-6CA6-6969-DC3AFAA9B5E0}"/>
              </a:ext>
            </a:extLst>
          </p:cNvPr>
          <p:cNvPicPr>
            <a:picLocks noChangeAspect="1"/>
          </p:cNvPicPr>
          <p:nvPr/>
        </p:nvPicPr>
        <p:blipFill>
          <a:blip r:embed="rId3"/>
          <a:stretch>
            <a:fillRect/>
          </a:stretch>
        </p:blipFill>
        <p:spPr>
          <a:xfrm>
            <a:off x="7658103" y="3182977"/>
            <a:ext cx="2341067" cy="384081"/>
          </a:xfrm>
          <a:prstGeom prst="rect">
            <a:avLst/>
          </a:prstGeom>
        </p:spPr>
      </p:pic>
      <p:sp>
        <p:nvSpPr>
          <p:cNvPr id="15" name="TextBox 14">
            <a:extLst>
              <a:ext uri="{FF2B5EF4-FFF2-40B4-BE49-F238E27FC236}">
                <a16:creationId xmlns:a16="http://schemas.microsoft.com/office/drawing/2014/main" id="{76F60ACC-4C91-1E50-FC2C-DD20D69996CB}"/>
              </a:ext>
            </a:extLst>
          </p:cNvPr>
          <p:cNvSpPr txBox="1"/>
          <p:nvPr/>
        </p:nvSpPr>
        <p:spPr>
          <a:xfrm>
            <a:off x="7476137" y="3857801"/>
            <a:ext cx="2916455" cy="769441"/>
          </a:xfrm>
          <a:prstGeom prst="rect">
            <a:avLst/>
          </a:prstGeom>
          <a:noFill/>
        </p:spPr>
        <p:txBody>
          <a:bodyPr wrap="square" rtlCol="0">
            <a:spAutoFit/>
          </a:bodyPr>
          <a:lstStyle/>
          <a:p>
            <a:r>
              <a:rPr lang="en-US" sz="4400" b="1" dirty="0">
                <a:solidFill>
                  <a:schemeClr val="bg1"/>
                </a:solidFill>
              </a:rPr>
              <a:t>4 X 5 = 20</a:t>
            </a:r>
          </a:p>
        </p:txBody>
      </p:sp>
    </p:spTree>
    <p:extLst>
      <p:ext uri="{BB962C8B-B14F-4D97-AF65-F5344CB8AC3E}">
        <p14:creationId xmlns:p14="http://schemas.microsoft.com/office/powerpoint/2010/main" val="3722743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4FDB767-6E1E-486B-8E38-71455A73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F2F2B5-121D-02A9-DDC9-C68BC97856ED}"/>
              </a:ext>
            </a:extLst>
          </p:cNvPr>
          <p:cNvSpPr>
            <a:spLocks noGrp="1"/>
          </p:cNvSpPr>
          <p:nvPr>
            <p:ph type="title"/>
          </p:nvPr>
        </p:nvSpPr>
        <p:spPr>
          <a:xfrm>
            <a:off x="6233846" y="785052"/>
            <a:ext cx="5954979" cy="1169987"/>
          </a:xfrm>
        </p:spPr>
        <p:txBody>
          <a:bodyPr vert="horz" lIns="91440" tIns="45720" rIns="91440" bIns="45720" rtlCol="0" anchor="ctr">
            <a:normAutofit/>
          </a:bodyPr>
          <a:lstStyle/>
          <a:p>
            <a:r>
              <a:rPr lang="en-US" sz="3200" b="1" dirty="0">
                <a:solidFill>
                  <a:schemeClr val="bg1"/>
                </a:solidFill>
              </a:rPr>
              <a:t>encourage creativity</a:t>
            </a:r>
          </a:p>
        </p:txBody>
      </p:sp>
      <p:sp>
        <p:nvSpPr>
          <p:cNvPr id="19" name="Rectangle 18">
            <a:extLst>
              <a:ext uri="{FF2B5EF4-FFF2-40B4-BE49-F238E27FC236}">
                <a16:creationId xmlns:a16="http://schemas.microsoft.com/office/drawing/2014/main" id="{998054BD-F673-433D-AAB5-3407222A12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0"/>
            <a:ext cx="6096002" cy="6858000"/>
          </a:xfrm>
          <a:prstGeom prst="rect">
            <a:avLst/>
          </a:prstGeom>
          <a:solidFill>
            <a:srgbClr val="FFFFFF"/>
          </a:solidFill>
          <a:ln>
            <a:noFill/>
          </a:ln>
          <a:effectLst>
            <a:innerShdw blurRad="63500" dist="31750">
              <a:prstClr val="black">
                <a:alpha val="4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Palette with solid fill">
            <a:extLst>
              <a:ext uri="{FF2B5EF4-FFF2-40B4-BE49-F238E27FC236}">
                <a16:creationId xmlns:a16="http://schemas.microsoft.com/office/drawing/2014/main" id="{AB48150D-C112-3348-BD29-0423D8886E7E}"/>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321733" y="509482"/>
            <a:ext cx="2364317" cy="2364317"/>
          </a:xfrm>
          <a:prstGeom prst="rect">
            <a:avLst/>
          </a:prstGeom>
        </p:spPr>
      </p:pic>
      <p:sp useBgFill="1">
        <p:nvSpPr>
          <p:cNvPr id="21" name="Rectangle 20">
            <a:extLst>
              <a:ext uri="{FF2B5EF4-FFF2-40B4-BE49-F238E27FC236}">
                <a16:creationId xmlns:a16="http://schemas.microsoft.com/office/drawing/2014/main" id="{87123199-10C0-4FC8-AEE0-8EEC97A26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3383280"/>
            <a:ext cx="6096002"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4C453CCF-DF16-4E2B-9E51-CEC7C0A2B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99105" y="0"/>
            <a:ext cx="91440" cy="3474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Paint brush with solid fill">
            <a:extLst>
              <a:ext uri="{FF2B5EF4-FFF2-40B4-BE49-F238E27FC236}">
                <a16:creationId xmlns:a16="http://schemas.microsoft.com/office/drawing/2014/main" id="{7C80EA90-6DA7-5BFF-3F23-E85AD65998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3403599" y="509482"/>
            <a:ext cx="2364317" cy="2364317"/>
          </a:xfrm>
          <a:prstGeom prst="rect">
            <a:avLst/>
          </a:prstGeom>
        </p:spPr>
      </p:pic>
      <p:pic>
        <p:nvPicPr>
          <p:cNvPr id="10" name="Graphic 9" descr="Artist male with solid fill">
            <a:extLst>
              <a:ext uri="{FF2B5EF4-FFF2-40B4-BE49-F238E27FC236}">
                <a16:creationId xmlns:a16="http://schemas.microsoft.com/office/drawing/2014/main" id="{2196D58C-EC87-CFFB-CA65-FFE0ECF9C1E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76505" y="3796452"/>
            <a:ext cx="2739814" cy="2739814"/>
          </a:xfrm>
          <a:prstGeom prst="rect">
            <a:avLst/>
          </a:prstGeom>
        </p:spPr>
      </p:pic>
      <p:sp>
        <p:nvSpPr>
          <p:cNvPr id="4" name="TextBox 3">
            <a:extLst>
              <a:ext uri="{FF2B5EF4-FFF2-40B4-BE49-F238E27FC236}">
                <a16:creationId xmlns:a16="http://schemas.microsoft.com/office/drawing/2014/main" id="{34DD3501-CA59-69CD-A676-B8C3B2E121A9}"/>
              </a:ext>
            </a:extLst>
          </p:cNvPr>
          <p:cNvSpPr txBox="1"/>
          <p:nvPr/>
        </p:nvSpPr>
        <p:spPr>
          <a:xfrm>
            <a:off x="6233846" y="5786570"/>
            <a:ext cx="5884360" cy="1169987"/>
          </a:xfrm>
          <a:prstGeom prst="rect">
            <a:avLst/>
          </a:prstGeom>
        </p:spPr>
        <p:txBody>
          <a:bodyPr vert="horz" lIns="91440" tIns="45720" rIns="91440" bIns="45720" rtlCol="0" anchor="ctr">
            <a:normAutofit/>
          </a:bodyPr>
          <a:lstStyle/>
          <a:p>
            <a:pPr>
              <a:spcBef>
                <a:spcPct val="20000"/>
              </a:spcBef>
              <a:spcAft>
                <a:spcPts val="600"/>
              </a:spcAft>
              <a:buClr>
                <a:schemeClr val="tx1"/>
              </a:buClr>
              <a:buSzPct val="80000"/>
              <a:buFont typeface="Wingdings 3" panose="05040102010807070707" pitchFamily="18" charset="2"/>
              <a:buChar char=""/>
            </a:pPr>
            <a:r>
              <a:rPr lang="en-US" dirty="0">
                <a:solidFill>
                  <a:schemeClr val="accent1">
                    <a:lumMod val="40000"/>
                    <a:lumOff val="60000"/>
                  </a:schemeClr>
                </a:solidFill>
              </a:rPr>
              <a:t>https://www.summary.com/magazine/amazon-efficiency-and-the-two-pizza-team-rule/</a:t>
            </a:r>
          </a:p>
        </p:txBody>
      </p:sp>
      <p:grpSp>
        <p:nvGrpSpPr>
          <p:cNvPr id="25" name="Group 24">
            <a:extLst>
              <a:ext uri="{FF2B5EF4-FFF2-40B4-BE49-F238E27FC236}">
                <a16:creationId xmlns:a16="http://schemas.microsoft.com/office/drawing/2014/main" id="{73EF4D34-FDBA-40BC-B666-A5CDF8B000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2292" y="2963333"/>
            <a:ext cx="1896535" cy="2218267"/>
            <a:chOff x="10292292" y="2963333"/>
            <a:chExt cx="1896535" cy="2218267"/>
          </a:xfrm>
        </p:grpSpPr>
        <p:cxnSp>
          <p:nvCxnSpPr>
            <p:cNvPr id="26" name="Straight Connector 25">
              <a:extLst>
                <a:ext uri="{FF2B5EF4-FFF2-40B4-BE49-F238E27FC236}">
                  <a16:creationId xmlns:a16="http://schemas.microsoft.com/office/drawing/2014/main" id="{F480576D-7D90-4190-A9B4-0AF8F034CA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E400E164-5E40-4749-BD83-180844C0849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699485" y="3190344"/>
              <a:ext cx="1489342" cy="1489341"/>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3AA2F8AC-5516-4094-B54C-F6D968DB14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B11DE429-F182-4584-A22E-3A93AF2491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EE0091AD-70B8-41E1-821E-F0BA34C3E5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12" name="Graphic 11" descr="Artist female with solid fill">
            <a:extLst>
              <a:ext uri="{FF2B5EF4-FFF2-40B4-BE49-F238E27FC236}">
                <a16:creationId xmlns:a16="http://schemas.microsoft.com/office/drawing/2014/main" id="{F94E70D2-6F31-846E-A9C1-A92DA7DE41A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747892">
            <a:off x="10858764" y="290875"/>
            <a:ext cx="914400" cy="914400"/>
          </a:xfrm>
          <a:prstGeom prst="rect">
            <a:avLst/>
          </a:prstGeom>
        </p:spPr>
      </p:pic>
      <p:sp>
        <p:nvSpPr>
          <p:cNvPr id="14" name="TextBox 13">
            <a:extLst>
              <a:ext uri="{FF2B5EF4-FFF2-40B4-BE49-F238E27FC236}">
                <a16:creationId xmlns:a16="http://schemas.microsoft.com/office/drawing/2014/main" id="{5908D3FC-8C0C-388D-2A8F-8BEFC4D8B3D2}"/>
              </a:ext>
            </a:extLst>
          </p:cNvPr>
          <p:cNvSpPr txBox="1"/>
          <p:nvPr/>
        </p:nvSpPr>
        <p:spPr>
          <a:xfrm>
            <a:off x="6450012" y="2217014"/>
            <a:ext cx="4745255" cy="1938992"/>
          </a:xfrm>
          <a:prstGeom prst="rect">
            <a:avLst/>
          </a:prstGeom>
          <a:noFill/>
        </p:spPr>
        <p:txBody>
          <a:bodyPr wrap="square" rtlCol="0">
            <a:spAutoFit/>
          </a:bodyPr>
          <a:lstStyle/>
          <a:p>
            <a:r>
              <a:rPr lang="en-US" sz="2400" b="1" dirty="0">
                <a:solidFill>
                  <a:schemeClr val="bg1"/>
                </a:solidFill>
              </a:rPr>
              <a:t>When decision makers re distributed across smaller  teams it helps so that making important decisions doesn’t only fall on top management</a:t>
            </a:r>
          </a:p>
        </p:txBody>
      </p:sp>
    </p:spTree>
    <p:extLst>
      <p:ext uri="{BB962C8B-B14F-4D97-AF65-F5344CB8AC3E}">
        <p14:creationId xmlns:p14="http://schemas.microsoft.com/office/powerpoint/2010/main" val="2937821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330A6C9C-63D1-4992-B760-435EF6A2759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472CD18-D7D2-4DD8-87FB-A7A564C5C2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8FEA8D90-CEC1-4C99-B9B2-A923F53BD4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DFE5E72-3155-4571-899B-68E964BE45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F73A57D-E499-4073-A0F1-3F9A0086AE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4" name="Rectangle 23">
            <a:extLst>
              <a:ext uri="{FF2B5EF4-FFF2-40B4-BE49-F238E27FC236}">
                <a16:creationId xmlns:a16="http://schemas.microsoft.com/office/drawing/2014/main" id="{D0E0D055-82B3-47E5-A421-C439E9F24E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566188-7B42-5913-29AB-2ECB3719BF00}"/>
              </a:ext>
            </a:extLst>
          </p:cNvPr>
          <p:cNvSpPr>
            <a:spLocks noGrp="1"/>
          </p:cNvSpPr>
          <p:nvPr>
            <p:ph type="title"/>
          </p:nvPr>
        </p:nvSpPr>
        <p:spPr>
          <a:xfrm>
            <a:off x="1029645" y="4062649"/>
            <a:ext cx="9552558" cy="1233251"/>
          </a:xfrm>
        </p:spPr>
        <p:txBody>
          <a:bodyPr vert="horz" lIns="91440" tIns="45720" rIns="91440" bIns="45720" rtlCol="0" anchor="b">
            <a:normAutofit/>
          </a:bodyPr>
          <a:lstStyle/>
          <a:p>
            <a:r>
              <a:rPr lang="en-US" sz="4800" b="1" dirty="0">
                <a:solidFill>
                  <a:schemeClr val="bg1"/>
                </a:solidFill>
              </a:rPr>
              <a:t>BOOST PRODUCTIVITY</a:t>
            </a:r>
          </a:p>
        </p:txBody>
      </p:sp>
      <p:sp>
        <p:nvSpPr>
          <p:cNvPr id="26" name="Snip Diagonal Corner Rectangle 12">
            <a:extLst>
              <a:ext uri="{FF2B5EF4-FFF2-40B4-BE49-F238E27FC236}">
                <a16:creationId xmlns:a16="http://schemas.microsoft.com/office/drawing/2014/main" id="{2CAC8A53-A07F-4647-B003-51A924F3F0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251" y="690851"/>
            <a:ext cx="2995535" cy="3584587"/>
          </a:xfrm>
          <a:prstGeom prst="snip2DiagRect">
            <a:avLst>
              <a:gd name="adj1" fmla="val 12305"/>
              <a:gd name="adj2" fmla="val 0"/>
            </a:avLst>
          </a:prstGeom>
          <a:solidFill>
            <a:schemeClr val="tx1"/>
          </a:solidFill>
          <a:ln>
            <a:solidFill>
              <a:srgbClr val="FFFFFF">
                <a:alpha val="40000"/>
              </a:srgbClr>
            </a:solid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nip Diagonal Corner Rectangle 27">
            <a:extLst>
              <a:ext uri="{FF2B5EF4-FFF2-40B4-BE49-F238E27FC236}">
                <a16:creationId xmlns:a16="http://schemas.microsoft.com/office/drawing/2014/main" id="{A5297663-788D-4612-AD5B-5BB11E659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95499" y="690851"/>
            <a:ext cx="2995535" cy="3584587"/>
          </a:xfrm>
          <a:prstGeom prst="snip2DiagRect">
            <a:avLst>
              <a:gd name="adj1" fmla="val 12305"/>
              <a:gd name="adj2" fmla="val 0"/>
            </a:avLst>
          </a:prstGeom>
          <a:solidFill>
            <a:schemeClr val="tx1"/>
          </a:solidFill>
          <a:ln>
            <a:solidFill>
              <a:srgbClr val="FFFFFF">
                <a:alpha val="40000"/>
              </a:srgbClr>
            </a:solid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Atom with solid fill">
            <a:extLst>
              <a:ext uri="{FF2B5EF4-FFF2-40B4-BE49-F238E27FC236}">
                <a16:creationId xmlns:a16="http://schemas.microsoft.com/office/drawing/2014/main" id="{6881F1DD-555D-252A-33DF-D5BD01E7E0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53056" y="1478358"/>
            <a:ext cx="2340108" cy="2340108"/>
          </a:xfrm>
          <a:prstGeom prst="rect">
            <a:avLst/>
          </a:prstGeom>
        </p:spPr>
      </p:pic>
      <p:grpSp>
        <p:nvGrpSpPr>
          <p:cNvPr id="30" name="Group 29">
            <a:extLst>
              <a:ext uri="{FF2B5EF4-FFF2-40B4-BE49-F238E27FC236}">
                <a16:creationId xmlns:a16="http://schemas.microsoft.com/office/drawing/2014/main" id="{EF324E1F-DAC3-43B5-944C-6D74CCA0A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31" name="Straight Connector 30">
              <a:extLst>
                <a:ext uri="{FF2B5EF4-FFF2-40B4-BE49-F238E27FC236}">
                  <a16:creationId xmlns:a16="http://schemas.microsoft.com/office/drawing/2014/main" id="{FE5E1E0D-50D6-46D6-A32E-B3810926B6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142E947C-94B9-403C-B7D6-5EA4D0FA2F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F8BE7905-047B-4FB0-9831-CD668AABDE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8376464-DAC4-4C40-AF2D-BBF41DCA40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9A255588-7F24-4FDC-9D1B-94A0542910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7" name="Snip Diagonal Corner Rectangle 31">
            <a:extLst>
              <a:ext uri="{FF2B5EF4-FFF2-40B4-BE49-F238E27FC236}">
                <a16:creationId xmlns:a16="http://schemas.microsoft.com/office/drawing/2014/main" id="{2CA64412-2AB6-4391-A38D-E4C8F587B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96780" y="690851"/>
            <a:ext cx="2995535" cy="3584587"/>
          </a:xfrm>
          <a:prstGeom prst="snip2DiagRect">
            <a:avLst>
              <a:gd name="adj1" fmla="val 12305"/>
              <a:gd name="adj2" fmla="val 0"/>
            </a:avLst>
          </a:prstGeom>
          <a:solidFill>
            <a:schemeClr val="tx1"/>
          </a:solidFill>
          <a:ln>
            <a:solidFill>
              <a:srgbClr val="FFFFFF">
                <a:alpha val="40000"/>
              </a:srgbClr>
            </a:solid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Bar graph with upward trend with solid fill">
            <a:extLst>
              <a:ext uri="{FF2B5EF4-FFF2-40B4-BE49-F238E27FC236}">
                <a16:creationId xmlns:a16="http://schemas.microsoft.com/office/drawing/2014/main" id="{02825C5A-423A-E3F7-4CEB-BBF1F4B79E2D}"/>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47437" y="1486826"/>
            <a:ext cx="2340108" cy="2340108"/>
          </a:xfrm>
          <a:prstGeom prst="rect">
            <a:avLst/>
          </a:prstGeom>
        </p:spPr>
      </p:pic>
      <p:pic>
        <p:nvPicPr>
          <p:cNvPr id="9" name="Graphic 8" descr="Classroom with solid fill">
            <a:extLst>
              <a:ext uri="{FF2B5EF4-FFF2-40B4-BE49-F238E27FC236}">
                <a16:creationId xmlns:a16="http://schemas.microsoft.com/office/drawing/2014/main" id="{E8A179B7-A8CE-DC19-3903-844EE165DCD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1600000">
            <a:off x="729631" y="1478359"/>
            <a:ext cx="2340108" cy="2340108"/>
          </a:xfrm>
          <a:prstGeom prst="rect">
            <a:avLst/>
          </a:prstGeom>
        </p:spPr>
      </p:pic>
      <p:sp>
        <p:nvSpPr>
          <p:cNvPr id="10" name="TextBox 9">
            <a:extLst>
              <a:ext uri="{FF2B5EF4-FFF2-40B4-BE49-F238E27FC236}">
                <a16:creationId xmlns:a16="http://schemas.microsoft.com/office/drawing/2014/main" id="{87E8DEAC-205B-8A53-D686-753459ED13D7}"/>
              </a:ext>
            </a:extLst>
          </p:cNvPr>
          <p:cNvSpPr txBox="1"/>
          <p:nvPr/>
        </p:nvSpPr>
        <p:spPr>
          <a:xfrm>
            <a:off x="829791" y="5400407"/>
            <a:ext cx="8092828" cy="923330"/>
          </a:xfrm>
          <a:prstGeom prst="rect">
            <a:avLst/>
          </a:prstGeom>
          <a:noFill/>
        </p:spPr>
        <p:txBody>
          <a:bodyPr wrap="square" rtlCol="0">
            <a:spAutoFit/>
          </a:bodyPr>
          <a:lstStyle/>
          <a:p>
            <a:r>
              <a:rPr lang="en-US" b="1" dirty="0">
                <a:solidFill>
                  <a:schemeClr val="bg1"/>
                </a:solidFill>
              </a:rPr>
              <a:t>With two-pizza teams the discussion can be more fruitful because team-mates may feel more comfortable talking in smaller groups and expressing their opinions which will boost the team's productivity</a:t>
            </a:r>
            <a:r>
              <a:rPr lang="en-US" dirty="0">
                <a:solidFill>
                  <a:schemeClr val="bg1"/>
                </a:solidFill>
              </a:rPr>
              <a:t>.</a:t>
            </a:r>
          </a:p>
        </p:txBody>
      </p:sp>
    </p:spTree>
    <p:extLst>
      <p:ext uri="{BB962C8B-B14F-4D97-AF65-F5344CB8AC3E}">
        <p14:creationId xmlns:p14="http://schemas.microsoft.com/office/powerpoint/2010/main" val="2702714231"/>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198</TotalTime>
  <Words>388</Words>
  <Application>Microsoft Office PowerPoint</Application>
  <PresentationFormat>Widescreen</PresentationFormat>
  <Paragraphs>26</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Arial Rounded MT Bold</vt:lpstr>
      <vt:lpstr>Calibri</vt:lpstr>
      <vt:lpstr>Century Gothic</vt:lpstr>
      <vt:lpstr>Times New Roman</vt:lpstr>
      <vt:lpstr>Wingdings 3</vt:lpstr>
      <vt:lpstr>Slice</vt:lpstr>
      <vt:lpstr>THE TWO PIZZA RULE</vt:lpstr>
      <vt:lpstr>The two-pizza rule came from Jeff Bezos the CEO of Amazon</vt:lpstr>
      <vt:lpstr>Keep your meetings productive</vt:lpstr>
      <vt:lpstr>Customize your meetings</vt:lpstr>
      <vt:lpstr>You can always add more to your meetings (but not too much)</vt:lpstr>
      <vt:lpstr>Have you seen efficiency ?</vt:lpstr>
      <vt:lpstr>PowerPoint Presentation</vt:lpstr>
      <vt:lpstr>encourage creativity</vt:lpstr>
      <vt:lpstr>BOOST PRODUCTIVITY</vt:lpstr>
      <vt:lpstr>Remember the “two-pizza team rule”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TWO PIZZA RULE</dc:title>
  <dc:creator>Anita Taylor</dc:creator>
  <cp:lastModifiedBy>Anita Taylor</cp:lastModifiedBy>
  <cp:revision>1</cp:revision>
  <dcterms:created xsi:type="dcterms:W3CDTF">2022-10-30T23:13:17Z</dcterms:created>
  <dcterms:modified xsi:type="dcterms:W3CDTF">2022-10-31T02:32:10Z</dcterms:modified>
</cp:coreProperties>
</file>